
<file path=[Content_Types].xml><?xml version="1.0" encoding="utf-8"?>
<Types xmlns="http://schemas.openxmlformats.org/package/2006/content-types">
  <Default Extension="xml" ContentType="application/vnd.openxmlformats-package.core-properties+xml"/>
  <Default Extension="jpeg" ContentType="image/jpeg"/>
  <Default Extension="jp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s/slide121.xml" ContentType="application/vnd.openxmlformats-officedocument.presentationml.slide+xml"/>
  <Override PartName="/ppt/slideLayouts/slideLayout2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3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66.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109.xml" ContentType="application/vnd.openxmlformats-officedocument.presentationml.slideLayout+xml"/>
  <Override PartName="/ppt/slideLayouts/slideLayout410.xml" ContentType="application/vnd.openxmlformats-officedocument.presentationml.slideLayout+xml"/>
  <Override PartName="/ppt/slideLayouts/slideLayout911.xml" ContentType="application/vnd.openxmlformats-officedocument.presentationml.slideLayout+xml"/>
  <Override PartName="/ppt/slides/slide172.xml" ContentType="application/vnd.openxmlformats-officedocument.presentationml.slide+xml"/>
  <Override PartName="/ppt/slides/slide253.xml" ContentType="application/vnd.openxmlformats-officedocument.presentationml.slide+xml"/>
  <Override PartName="/ppt/presProps.xml" ContentType="application/vnd.openxmlformats-officedocument.presentationml.presProps+xml"/>
  <Override PartName="/ppt/slides/slide204.xml" ContentType="application/vnd.openxmlformats-officedocument.presentationml.slide+xml"/>
  <Override PartName="/ppt/slides/slide335.xml" ContentType="application/vnd.openxmlformats-officedocument.presentationml.slide+xml"/>
  <Override PartName="/ppt/tableStyles.xml" ContentType="application/vnd.openxmlformats-officedocument.presentationml.tableStyles+xml"/>
  <Override PartName="/ppt/slides/slide66.xml" ContentType="application/vnd.openxmlformats-officedocument.presentationml.slide+xml"/>
  <Override PartName="/ppt/slides/slide17.xml" ContentType="application/vnd.openxmlformats-officedocument.presentationml.slide+xml"/>
  <Override PartName="/ppt/slides/slide158.xml" ContentType="application/vnd.openxmlformats-officedocument.presentationml.slide+xml"/>
  <Override PartName="/ppt/slides/slide199.xml" ContentType="application/vnd.openxmlformats-officedocument.presentationml.slide+xml"/>
  <Override PartName="/ppt/slides/slide2810.xml" ContentType="application/vnd.openxmlformats-officedocument.presentationml.slide+xml"/>
  <Override PartName="/ppt/slides/slide511.xml" ContentType="application/vnd.openxmlformats-officedocument.presentationml.slide+xml"/>
  <Override PartName="/ppt/notesSlides/notesSlide11.xml" ContentType="application/vnd.openxmlformats-officedocument.presentationml.notesSlide+xml"/>
  <Override PartName="/ppt/notesMasters/notesMaster11.xml" ContentType="application/vnd.openxmlformats-officedocument.presentationml.notesMaster+xml"/>
  <Override PartName="/ppt/theme/theme22.xml" ContentType="application/vnd.openxmlformats-officedocument.theme+xml"/>
  <Override PartName="/ppt/slides/slide1012.xml" ContentType="application/vnd.openxmlformats-officedocument.presentationml.slide+xml"/>
  <Override PartName="/ppt/slides/slide2313.xml" ContentType="application/vnd.openxmlformats-officedocument.presentationml.slide+xml"/>
  <Override PartName="/ppt/slides/slide3114.xml" ContentType="application/vnd.openxmlformats-officedocument.presentationml.slide+xml"/>
  <Override PartName="/ppt/slides/slide3615.xml" ContentType="application/vnd.openxmlformats-officedocument.presentationml.slide+xml"/>
  <Override PartName="/ppt/viewProps.xml" ContentType="application/vnd.openxmlformats-officedocument.presentationml.viewProps+xml"/>
  <Override PartName="/ppt/slides/slide416.xml" ContentType="application/vnd.openxmlformats-officedocument.presentationml.slide+xml"/>
  <Override PartName="/ppt/slides/slide1417.xml" ContentType="application/vnd.openxmlformats-officedocument.presentationml.slide+xml"/>
  <Override PartName="/ppt/slides/slide2218.xml" ContentType="application/vnd.openxmlformats-officedocument.presentationml.slide+xml"/>
  <Override PartName="/ppt/slides/slide2719.xml" ContentType="application/vnd.openxmlformats-officedocument.presentationml.slide+xml"/>
  <Override PartName="/ppt/slides/slide3520.xml" ContentType="application/vnd.openxmlformats-officedocument.presentationml.slide+xml"/>
  <Override PartName="/ppt/slides/slide921.xml" ContentType="application/vnd.openxmlformats-officedocument.presentationml.slide+xml"/>
  <Override PartName="/ppt/slides/slide1822.xml" ContentType="application/vnd.openxmlformats-officedocument.presentationml.slide+xml"/>
  <Override PartName="/ppt/slides/slide3023.xml" ContentType="application/vnd.openxmlformats-officedocument.presentationml.slide+xml"/>
  <Override PartName="/ppt/slides/slide324.xml" ContentType="application/vnd.openxmlformats-officedocument.presentationml.slide+xml"/>
  <Override PartName="/ppt/slides/slide825.xml" ContentType="application/vnd.openxmlformats-officedocument.presentationml.slide+xml"/>
  <Override PartName="/ppt/slides/slide1326.xml" ContentType="application/vnd.openxmlformats-officedocument.presentationml.slide+xml"/>
  <Override PartName="/ppt/slides/slide2127.xml" ContentType="application/vnd.openxmlformats-officedocument.presentationml.slide+xml"/>
  <Override PartName="/ppt/slides/slide2628.xml" ContentType="application/vnd.openxmlformats-officedocument.presentationml.slide+xml"/>
  <Override PartName="/ppt/slides/slide2929.xml" ContentType="application/vnd.openxmlformats-officedocument.presentationml.slide+xml"/>
  <Override PartName="/ppt/slides/slide3430.xml" ContentType="application/vnd.openxmlformats-officedocument.presentationml.slide+xml"/>
  <Override PartName="/ppt/slides/slide731.xml" ContentType="application/vnd.openxmlformats-officedocument.presentationml.slide+xml"/>
  <Override PartName="/ppt/slides/slide232.xml" ContentType="application/vnd.openxmlformats-officedocument.presentationml.slide+xml"/>
  <Override PartName="/ppt/slides/slide1133.xml" ContentType="application/vnd.openxmlformats-officedocument.presentationml.slide+xml"/>
  <Override PartName="/ppt/slides/slide1634.xml" ContentType="application/vnd.openxmlformats-officedocument.presentationml.slide+xml"/>
  <Override PartName="/ppt/slides/slide2435.xml" ContentType="application/vnd.openxmlformats-officedocument.presentationml.slide+xml"/>
  <Override PartName="/ppt/slides/slide3236.xml" ContentType="application/vnd.openxmlformats-officedocument.presentationml.slide+xml"/>
  <Override PartName="/docProps/app.xml" ContentType="application/vnd.openxmlformats-officedocument.extended-properties+xml"/>
  <Override PartName="/ppt/slides/slide37.xml" ContentType="application/vnd.openxmlformats-officedocument.presentationml.slide+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93" r:id="Rf4f7ebce173a486d" DeepLBanner=""/>
    <p:sldId id="256" r:id="rId2"/>
    <p:sldId id="257" r:id="rId3"/>
    <p:sldId id="262" r:id="rId4"/>
    <p:sldId id="290" r:id="rId5"/>
    <p:sldId id="258" r:id="rId6"/>
    <p:sldId id="259" r:id="rId7"/>
    <p:sldId id="260" r:id="rId8"/>
    <p:sldId id="261" r:id="rId9"/>
    <p:sldId id="263" r:id="rId10"/>
    <p:sldId id="264" r:id="rId11"/>
    <p:sldId id="265" r:id="rId12"/>
    <p:sldId id="267" r:id="rId13"/>
    <p:sldId id="268" r:id="rId14"/>
    <p:sldId id="284" r:id="rId15"/>
    <p:sldId id="269" r:id="rId16"/>
    <p:sldId id="270" r:id="rId17"/>
    <p:sldId id="266" r:id="rId18"/>
    <p:sldId id="271" r:id="rId19"/>
    <p:sldId id="272" r:id="rId20"/>
    <p:sldId id="273" r:id="rId21"/>
    <p:sldId id="289" r:id="rId22"/>
    <p:sldId id="291" r:id="rId23"/>
    <p:sldId id="292" r:id="rId24"/>
    <p:sldId id="274" r:id="rId25"/>
    <p:sldId id="275" r:id="rId26"/>
    <p:sldId id="276" r:id="rId27"/>
    <p:sldId id="278" r:id="rId28"/>
    <p:sldId id="288" r:id="rId29"/>
    <p:sldId id="277" r:id="rId30"/>
    <p:sldId id="279" r:id="rId31"/>
    <p:sldId id="285" r:id="rId32"/>
    <p:sldId id="286" r:id="rId33"/>
    <p:sldId id="287" r:id="rId34"/>
    <p:sldId id="280" r:id="rId35"/>
    <p:sldId id="281" r:id="rId36"/>
    <p:sldId id="283"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Lc289m98e2nu1rZwxn8RQ==" hashData="jl31I+FZfeL3Da0RWjDsWJ2KAcjcNQYNNNRC5PJm8VIGc75Z01xRsS7AMK0y6Q/BGsMylPB72fPI5Y8B5FFi7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13" autoAdjust="0"/>
    <p:restoredTop sz="94660"/>
  </p:normalViewPr>
  <p:slideViewPr>
    <p:cSldViewPr snapToGrid="0">
      <p:cViewPr varScale="1">
        <p:scale>
          <a:sx n="99" d="100"/>
          <a:sy n="99" d="100"/>
        </p:scale>
        <p:origin x="456"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21.xml" Id="rId13" /><Relationship Type="http://schemas.openxmlformats.org/officeDocument/2006/relationships/slide" Target="/ppt/slides/slide172.xml" Id="rId18" /><Relationship Type="http://schemas.openxmlformats.org/officeDocument/2006/relationships/slide" Target="/ppt/slides/slide253.xml" Id="rId26" /><Relationship Type="http://schemas.openxmlformats.org/officeDocument/2006/relationships/presProps" Target="/ppt/presProps.xml" Id="rId39" /><Relationship Type="http://schemas.openxmlformats.org/officeDocument/2006/relationships/slide" Target="/ppt/slides/slide204.xml" Id="rId21" /><Relationship Type="http://schemas.openxmlformats.org/officeDocument/2006/relationships/slide" Target="/ppt/slides/slide335.xml" Id="rId34" /><Relationship Type="http://schemas.openxmlformats.org/officeDocument/2006/relationships/tableStyles" Target="/ppt/tableStyles.xml" Id="rId42" /><Relationship Type="http://schemas.openxmlformats.org/officeDocument/2006/relationships/slide" Target="/ppt/slides/slide66.xml" Id="rId7" /><Relationship Type="http://schemas.openxmlformats.org/officeDocument/2006/relationships/slide" Target="/ppt/slides/slide17.xml" Id="rId2" /><Relationship Type="http://schemas.openxmlformats.org/officeDocument/2006/relationships/slide" Target="/ppt/slides/slide158.xml" Id="rId16" /><Relationship Type="http://schemas.openxmlformats.org/officeDocument/2006/relationships/slide" Target="/ppt/slides/slide199.xml" Id="rId20" /><Relationship Type="http://schemas.openxmlformats.org/officeDocument/2006/relationships/slide" Target="/ppt/slides/slide2810.xml" Id="rId29" /><Relationship Type="http://schemas.openxmlformats.org/officeDocument/2006/relationships/theme" Target="/ppt/theme/theme11.xml" Id="rId41" /><Relationship Type="http://schemas.openxmlformats.org/officeDocument/2006/relationships/slideMaster" Target="/ppt/slideMasters/slideMaster11.xml" Id="rId1" /><Relationship Type="http://schemas.openxmlformats.org/officeDocument/2006/relationships/slide" Target="/ppt/slides/slide511.xml" Id="rId6" /><Relationship Type="http://schemas.openxmlformats.org/officeDocument/2006/relationships/slide" Target="/ppt/slides/slide1012.xml" Id="rId11" /><Relationship Type="http://schemas.openxmlformats.org/officeDocument/2006/relationships/slide" Target="/ppt/slides/slide2313.xml" Id="rId24" /><Relationship Type="http://schemas.openxmlformats.org/officeDocument/2006/relationships/slide" Target="/ppt/slides/slide3114.xml" Id="rId32" /><Relationship Type="http://schemas.openxmlformats.org/officeDocument/2006/relationships/slide" Target="/ppt/slides/slide3615.xml" Id="rId37" /><Relationship Type="http://schemas.openxmlformats.org/officeDocument/2006/relationships/viewProps" Target="/ppt/viewProps.xml" Id="rId40" /><Relationship Type="http://schemas.openxmlformats.org/officeDocument/2006/relationships/slide" Target="/ppt/slides/slide416.xml" Id="rId5" /><Relationship Type="http://schemas.openxmlformats.org/officeDocument/2006/relationships/slide" Target="/ppt/slides/slide1417.xml" Id="rId15" /><Relationship Type="http://schemas.openxmlformats.org/officeDocument/2006/relationships/slide" Target="/ppt/slides/slide2218.xml" Id="rId23" /><Relationship Type="http://schemas.openxmlformats.org/officeDocument/2006/relationships/slide" Target="/ppt/slides/slide2719.xml" Id="rId28" /><Relationship Type="http://schemas.openxmlformats.org/officeDocument/2006/relationships/slide" Target="/ppt/slides/slide3520.xml" Id="rId36" /><Relationship Type="http://schemas.openxmlformats.org/officeDocument/2006/relationships/slide" Target="/ppt/slides/slide921.xml" Id="rId10" /><Relationship Type="http://schemas.openxmlformats.org/officeDocument/2006/relationships/slide" Target="/ppt/slides/slide1822.xml" Id="rId19" /><Relationship Type="http://schemas.openxmlformats.org/officeDocument/2006/relationships/slide" Target="/ppt/slides/slide3023.xml" Id="rId31" /><Relationship Type="http://schemas.openxmlformats.org/officeDocument/2006/relationships/slide" Target="/ppt/slides/slide324.xml" Id="rId4" /><Relationship Type="http://schemas.openxmlformats.org/officeDocument/2006/relationships/slide" Target="/ppt/slides/slide825.xml" Id="rId9" /><Relationship Type="http://schemas.openxmlformats.org/officeDocument/2006/relationships/slide" Target="/ppt/slides/slide1326.xml" Id="rId14" /><Relationship Type="http://schemas.openxmlformats.org/officeDocument/2006/relationships/slide" Target="/ppt/slides/slide2127.xml" Id="rId22" /><Relationship Type="http://schemas.openxmlformats.org/officeDocument/2006/relationships/slide" Target="/ppt/slides/slide2628.xml" Id="rId27" /><Relationship Type="http://schemas.openxmlformats.org/officeDocument/2006/relationships/slide" Target="/ppt/slides/slide2929.xml" Id="rId30" /><Relationship Type="http://schemas.openxmlformats.org/officeDocument/2006/relationships/slide" Target="/ppt/slides/slide3430.xml" Id="rId35" /><Relationship Type="http://schemas.openxmlformats.org/officeDocument/2006/relationships/slide" Target="/ppt/slides/slide731.xml" Id="rId8" /><Relationship Type="http://schemas.openxmlformats.org/officeDocument/2006/relationships/slide" Target="/ppt/slides/slide232.xml" Id="rId3" /><Relationship Type="http://schemas.openxmlformats.org/officeDocument/2006/relationships/slide" Target="/ppt/slides/slide1133.xml" Id="rId12" /><Relationship Type="http://schemas.openxmlformats.org/officeDocument/2006/relationships/slide" Target="/ppt/slides/slide1634.xml" Id="rId17" /><Relationship Type="http://schemas.openxmlformats.org/officeDocument/2006/relationships/slide" Target="/ppt/slides/slide2435.xml" Id="rId25" /><Relationship Type="http://schemas.openxmlformats.org/officeDocument/2006/relationships/slide" Target="/ppt/slides/slide3236.xml" Id="rId33" /><Relationship Type="http://schemas.openxmlformats.org/officeDocument/2006/relationships/notesMaster" Target="/ppt/notesMasters/notesMaster11.xml" Id="rId38" /><Relationship Type="http://schemas.openxmlformats.org/officeDocument/2006/relationships/slide" Target="/ppt/slides/slide37.xml" Id="Rf4f7ebce173a486d" /></Relationships>
</file>

<file path=ppt/notesMasters/_rels/notesMaster11.xml.rels>&#65279;<?xml version="1.0" encoding="utf-8"?><Relationships xmlns="http://schemas.openxmlformats.org/package/2006/relationships"><Relationship Type="http://schemas.openxmlformats.org/officeDocument/2006/relationships/theme" Target="/ppt/theme/theme22.xml" Id="rId1" /></Relationships>
</file>

<file path=ppt/notesMasters/notesMaster1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0A5AB-B02F-4B1D-B798-E0276E0517B7}" type="datetimeFigureOut">
              <a:rPr lang="es-ES" smtClean="0"/>
              <a:t>17/09/2018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Click to modify the pattern text style</a:t>
            </a:r>
          </a:p>
          <a:p>
            <a:pPr lvl="1"/>
            <a:r>
              <a:rPr lang="es-ES" smtClean="0"/>
              <a:t>Second level</a:t>
            </a:r>
          </a:p>
          <a:p>
            <a:pPr lvl="2"/>
            <a:r>
              <a:rPr lang="es-ES" smtClean="0"/>
              <a:t>Third level</a:t>
            </a:r>
          </a:p>
          <a:p>
            <a:pPr lvl="3"/>
            <a:r>
              <a:rPr lang="es-ES" smtClean="0"/>
              <a:t>Fourth level</a:t>
            </a:r>
          </a:p>
          <a:p>
            <a:pPr lvl="4"/>
            <a:r>
              <a:rPr lang="es-ES" smtClean="0"/>
              <a:t>Fifth level </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6EA71-913F-4052-B0C6-92F2A578009C}" type="slidenum">
              <a:rPr lang="es-ES" smtClean="0"/>
              <a:t>'NO.'</a:t>
            </a:fld>
            <a:endParaRPr lang="es-ES"/>
          </a:p>
        </p:txBody>
      </p:sp>
    </p:spTree>
    <p:extLst>
      <p:ext uri="{BB962C8B-B14F-4D97-AF65-F5344CB8AC3E}">
        <p14:creationId xmlns:p14="http://schemas.microsoft.com/office/powerpoint/2010/main" val="19508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1.xml.rels>&#65279;<?xml version="1.0" encoding="utf-8"?><Relationships xmlns="http://schemas.openxmlformats.org/package/2006/relationships"><Relationship Type="http://schemas.openxmlformats.org/officeDocument/2006/relationships/slide" Target="/ppt/slides/slide511.xml" Id="rId2" /><Relationship Type="http://schemas.openxmlformats.org/officeDocument/2006/relationships/notesMaster" Target="/ppt/notesMasters/notesMaster11.xml" Id="rId1" /></Relationship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486EA71-913F-4052-B0C6-92F2A578009C}" type="slidenum">
              <a:rPr lang="es-ES" smtClean="0"/>
              <a:t>5</a:t>
            </a:fld>
            <a:endParaRPr lang="es-ES"/>
          </a:p>
        </p:txBody>
      </p:sp>
    </p:spTree>
    <p:extLst>
      <p:ext uri="{BB962C8B-B14F-4D97-AF65-F5344CB8AC3E}">
        <p14:creationId xmlns:p14="http://schemas.microsoft.com/office/powerpoint/2010/main" val="1750848560"/>
      </p:ext>
    </p:extLst>
  </p:cSld>
  <p:clrMapOvr>
    <a:masterClrMapping/>
  </p:clrMapOvr>
</p:notes>
</file>

<file path=ppt/slideLayouts/_rels/slideLayout10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Diseño Infraestructura Inteligente – MiOT UCM Antonio Navarro</a:t>
            </a:r>
            <a:endParaRPr lang="es-ES"/>
          </a:p>
        </p:txBody>
      </p:sp>
      <p:sp>
        <p:nvSpPr>
          <p:cNvPr id="6" name="Marcador de número de diapositiva 5"/>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19096641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Diseño Infraestructura Inteligente – MiOT UCM Antonio Navarro</a:t>
            </a:r>
            <a:endParaRPr lang="es-ES"/>
          </a:p>
        </p:txBody>
      </p:sp>
      <p:sp>
        <p:nvSpPr>
          <p:cNvPr id="6" name="Marcador de número de diapositiva 5"/>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383354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Diseño Infraestructura Inteligente – MiOT UCM Antonio Navarro</a:t>
            </a:r>
            <a:endParaRPr lang="es-ES"/>
          </a:p>
        </p:txBody>
      </p:sp>
      <p:sp>
        <p:nvSpPr>
          <p:cNvPr id="6" name="Marcador de número de diapositiva 5"/>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121861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lvl1pPr>
          </a:lstStyle>
          <a:p>
            <a:r>
              <a:rPr lang="es-ES" dirty="0"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Marcador de pie de página 4"/>
          <p:cNvSpPr>
            <a:spLocks noGrp="1"/>
          </p:cNvSpPr>
          <p:nvPr>
            <p:ph type="ftr" sz="quarter" idx="11"/>
          </p:nvPr>
        </p:nvSpPr>
        <p:spPr>
          <a:xfrm>
            <a:off x="838200" y="6356349"/>
            <a:ext cx="5643880" cy="365125"/>
          </a:xfrm>
        </p:spPr>
        <p:txBody>
          <a:bodyPr/>
          <a:lstStyle>
            <a:lvl1pPr algn="l">
              <a:defRPr/>
            </a:lvl1pPr>
          </a:lstStyle>
          <a:p>
            <a:r>
              <a:rPr lang="es-ES" dirty="0" smtClean="0"/>
              <a:t>Diseño Infraestructura Inteligente para </a:t>
            </a:r>
            <a:r>
              <a:rPr lang="es-ES" dirty="0" err="1" smtClean="0"/>
              <a:t>IoT</a:t>
            </a:r>
            <a:r>
              <a:rPr lang="es-ES" dirty="0" smtClean="0"/>
              <a:t> – </a:t>
            </a:r>
            <a:r>
              <a:rPr lang="es-ES" dirty="0" err="1" smtClean="0"/>
              <a:t>MiOT</a:t>
            </a:r>
            <a:r>
              <a:rPr lang="es-ES" dirty="0" smtClean="0"/>
              <a:t> UCM</a:t>
            </a:r>
          </a:p>
          <a:p>
            <a:r>
              <a:rPr lang="es-ES" dirty="0" smtClean="0"/>
              <a:t>Antonio Navarro</a:t>
            </a:r>
            <a:endParaRPr lang="es-ES" dirty="0"/>
          </a:p>
        </p:txBody>
      </p:sp>
      <p:sp>
        <p:nvSpPr>
          <p:cNvPr id="6" name="Marcador de número de diapositiva 5"/>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292001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smtClean="0"/>
              <a:t>Diseño Infraestructura Inteligente – MiOT UCM Antonio Navarro</a:t>
            </a:r>
            <a:endParaRPr lang="es-ES"/>
          </a:p>
        </p:txBody>
      </p:sp>
      <p:sp>
        <p:nvSpPr>
          <p:cNvPr id="6" name="Marcador de número de diapositiva 5"/>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247617078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Diseño Infraestructura Inteligente – MiOT UCM Antonio Navarro</a:t>
            </a:r>
            <a:endParaRPr lang="es-ES"/>
          </a:p>
        </p:txBody>
      </p:sp>
      <p:sp>
        <p:nvSpPr>
          <p:cNvPr id="7" name="Marcador de número de diapositiva 6"/>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4257123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r>
              <a:rPr lang="es-ES" smtClean="0"/>
              <a:t>Diseño Infraestructura Inteligente – MiOT UCM Antonio Navarro</a:t>
            </a:r>
            <a:endParaRPr lang="es-ES"/>
          </a:p>
        </p:txBody>
      </p:sp>
      <p:sp>
        <p:nvSpPr>
          <p:cNvPr id="9" name="Marcador de número de diapositiva 8"/>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2491519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r>
              <a:rPr lang="es-ES" smtClean="0"/>
              <a:t>Diseño Infraestructura Inteligente – MiOT UCM Antonio Navarro</a:t>
            </a:r>
            <a:endParaRPr lang="es-ES"/>
          </a:p>
        </p:txBody>
      </p:sp>
      <p:sp>
        <p:nvSpPr>
          <p:cNvPr id="5" name="Marcador de número de diapositiva 4"/>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750281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r>
              <a:rPr lang="es-ES" smtClean="0"/>
              <a:t>Diseño Infraestructura Inteligente – MiOT UCM Antonio Navarro</a:t>
            </a:r>
            <a:endParaRPr lang="es-ES"/>
          </a:p>
        </p:txBody>
      </p:sp>
      <p:sp>
        <p:nvSpPr>
          <p:cNvPr id="4" name="Marcador de número de diapositiva 3"/>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3152462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Diseño Infraestructura Inteligente – MiOT UCM Antonio Navarro</a:t>
            </a:r>
            <a:endParaRPr lang="es-ES"/>
          </a:p>
        </p:txBody>
      </p:sp>
      <p:sp>
        <p:nvSpPr>
          <p:cNvPr id="7" name="Marcador de número de diapositiva 6"/>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414623100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smtClean="0"/>
              <a:t>Diseño Infraestructura Inteligente – MiOT UCM Antonio Navarro</a:t>
            </a:r>
            <a:endParaRPr lang="es-ES"/>
          </a:p>
        </p:txBody>
      </p:sp>
      <p:sp>
        <p:nvSpPr>
          <p:cNvPr id="7" name="Marcador de número de diapositiva 6"/>
          <p:cNvSpPr>
            <a:spLocks noGrp="1"/>
          </p:cNvSpPr>
          <p:nvPr>
            <p:ph type="sldNum" sz="quarter" idx="12"/>
          </p:nvPr>
        </p:nvSpPr>
        <p:spPr/>
        <p:txBody>
          <a:bodyPr/>
          <a:lstStyle/>
          <a:p>
            <a:fld id="{FEB6F586-23AC-4327-8300-9DDDD08D060C}" type="slidenum">
              <a:rPr lang="es-ES" smtClean="0"/>
              <a:t>‹Nº›</a:t>
            </a:fld>
            <a:endParaRPr lang="es-ES"/>
          </a:p>
        </p:txBody>
      </p:sp>
    </p:spTree>
    <p:extLst>
      <p:ext uri="{BB962C8B-B14F-4D97-AF65-F5344CB8AC3E}">
        <p14:creationId xmlns:p14="http://schemas.microsoft.com/office/powerpoint/2010/main" val="4159569284"/>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33.xml" Id="rId3" /><Relationship Type="http://schemas.openxmlformats.org/officeDocument/2006/relationships/slideLayout" Target="/ppt/slideLayouts/slideLayout74.xml" Id="rId7" /><Relationship Type="http://schemas.openxmlformats.org/officeDocument/2006/relationships/theme" Target="/ppt/theme/theme11.xml" Id="rId12" /><Relationship Type="http://schemas.openxmlformats.org/officeDocument/2006/relationships/slideLayout" Target="/ppt/slideLayouts/slideLayout21.xml" Id="rId2" /><Relationship Type="http://schemas.openxmlformats.org/officeDocument/2006/relationships/slideLayout" Target="/ppt/slideLayouts/slideLayout15.xml" Id="rId1" /><Relationship Type="http://schemas.openxmlformats.org/officeDocument/2006/relationships/slideLayout" Target="/ppt/slideLayouts/slideLayout66.xml" Id="rId6" /><Relationship Type="http://schemas.openxmlformats.org/officeDocument/2006/relationships/slideLayout" Target="/ppt/slideLayouts/slideLayout117.xml" Id="rId11" /><Relationship Type="http://schemas.openxmlformats.org/officeDocument/2006/relationships/slideLayout" Target="/ppt/slideLayouts/slideLayout58.xml" Id="rId5" /><Relationship Type="http://schemas.openxmlformats.org/officeDocument/2006/relationships/slideLayout" Target="/ppt/slideLayouts/slideLayout109.xml" Id="rId10" /><Relationship Type="http://schemas.openxmlformats.org/officeDocument/2006/relationships/slideLayout" Target="/ppt/slideLayouts/slideLayout410.xml" Id="rId4" /><Relationship Type="http://schemas.openxmlformats.org/officeDocument/2006/relationships/slideLayout" Target="/ppt/slideLayouts/slideLayout911.xml" Id="rId9" /></Relationships>
</file>

<file path=ppt/slideMasters/slideMaster1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Click to modify pattern title style </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Click to modify the pattern text style</a:t>
            </a:r>
          </a:p>
          <a:p>
            <a:pPr lvl="1"/>
            <a:r>
              <a:rPr lang="es-ES" smtClean="0"/>
              <a:t>Second level</a:t>
            </a:r>
          </a:p>
          <a:p>
            <a:pPr lvl="2"/>
            <a:r>
              <a:rPr lang="es-ES" smtClean="0"/>
              <a:t>Third level</a:t>
            </a:r>
          </a:p>
          <a:p>
            <a:pPr lvl="3"/>
            <a:r>
              <a:rPr lang="es-ES" smtClean="0"/>
              <a:t>Fourth level</a:t>
            </a:r>
          </a:p>
          <a:p>
            <a:pPr lvl="4"/>
            <a:r>
              <a:rPr lang="es-ES" smtClean="0"/>
              <a:t>Fifth level </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Intelligent Infrastructure Design - MiOT UCM Antonio Navarro </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6F586-23AC-4327-8300-9DDDD08D060C}" type="slidenum">
              <a:rPr lang="es-ES" smtClean="0"/>
              <a:t>'NO.'</a:t>
            </a:fld>
            <a:endParaRPr lang="es-ES"/>
          </a:p>
        </p:txBody>
      </p:sp>
    </p:spTree>
    <p:extLst>
      <p:ext uri="{BB962C8B-B14F-4D97-AF65-F5344CB8AC3E}">
        <p14:creationId xmlns:p14="http://schemas.microsoft.com/office/powerpoint/2010/main" val="324592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1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3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2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417.xml.rels>&#65279;<?xml version="1.0" encoding="utf-8"?><Relationships xmlns="http://schemas.openxmlformats.org/package/2006/relationships"><Relationship Type="http://schemas.openxmlformats.org/officeDocument/2006/relationships/image" Target="/ppt/media/image36.jpeg" Id="rId2" /><Relationship Type="http://schemas.openxmlformats.org/officeDocument/2006/relationships/slideLayout" Target="/ppt/slideLayouts/slideLayout21.xml" Id="rId1" /></Relationships>
</file>

<file path=ppt/slides/_rels/slide158.xml.rels>&#65279;<?xml version="1.0" encoding="utf-8"?><Relationships xmlns="http://schemas.openxmlformats.org/package/2006/relationships"><Relationship Type="http://schemas.openxmlformats.org/officeDocument/2006/relationships/image" Target="/ppt/media/image44.jpg" Id="rId2" /><Relationship Type="http://schemas.openxmlformats.org/officeDocument/2006/relationships/slideLayout" Target="/ppt/slideLayouts/slideLayout21.xml" Id="rId1" /></Relationships>
</file>

<file path=ppt/slides/_rels/slide1634.xml.rels>&#65279;<?xml version="1.0" encoding="utf-8"?><Relationships xmlns="http://schemas.openxmlformats.org/package/2006/relationships"><Relationship Type="http://schemas.openxmlformats.org/officeDocument/2006/relationships/image" Target="/ppt/media/image510.jpg" Id="rId2" /><Relationship Type="http://schemas.openxmlformats.org/officeDocument/2006/relationships/slideLayout" Target="/ppt/slideLayouts/slideLayout21.xml" Id="rId1" /></Relationships>
</file>

<file path=ppt/slides/_rels/slide17.xml.rels>&#65279;<?xml version="1.0" encoding="utf-8"?><Relationships xmlns="http://schemas.openxmlformats.org/package/2006/relationships"><Relationship Type="http://schemas.openxmlformats.org/officeDocument/2006/relationships/image" Target="/ppt/media/image2.gif" Id="rId3" /><Relationship Type="http://schemas.openxmlformats.org/officeDocument/2006/relationships/image" Target="/ppt/media/image13.jpeg" Id="rId2" /><Relationship Type="http://schemas.openxmlformats.org/officeDocument/2006/relationships/slideLayout" Target="/ppt/slideLayouts/slideLayout15.xml" Id="rId1" /></Relationships>
</file>

<file path=ppt/slides/_rels/slide172.xml.rels>&#65279;<?xml version="1.0" encoding="utf-8"?><Relationships xmlns="http://schemas.openxmlformats.org/package/2006/relationships"><Relationship Type="http://schemas.openxmlformats.org/officeDocument/2006/relationships/image" Target="/ppt/media/image62.jpg" Id="rId2" /><Relationship Type="http://schemas.openxmlformats.org/officeDocument/2006/relationships/slideLayout" Target="/ppt/slideLayouts/slideLayout21.xml" Id="rId1" /></Relationships>
</file>

<file path=ppt/slides/_rels/slide1822.xml.rels>&#65279;<?xml version="1.0" encoding="utf-8"?><Relationships xmlns="http://schemas.openxmlformats.org/package/2006/relationships"><Relationship Type="http://schemas.openxmlformats.org/officeDocument/2006/relationships/image" Target="/ppt/media/image87.jpg" Id="rId3" /><Relationship Type="http://schemas.openxmlformats.org/officeDocument/2006/relationships/image" Target="/ppt/media/image78.jpg" Id="rId2" /><Relationship Type="http://schemas.openxmlformats.org/officeDocument/2006/relationships/slideLayout" Target="/ppt/slideLayouts/slideLayout21.xml" Id="rId1" /></Relationships>
</file>

<file path=ppt/slides/_rels/slide19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04.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spectrum.ieee.org/static/interactive-the-top-programming-languages-2018" TargetMode="External" Id="rId2" /></Relationships>
</file>

<file path=ppt/slides/_rels/slide212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21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313.xml.rels>&#65279;<?xml version="1.0" encoding="utf-8"?><Relationships xmlns="http://schemas.openxmlformats.org/package/2006/relationships"><Relationship Type="http://schemas.openxmlformats.org/officeDocument/2006/relationships/image" Target="/ppt/media/image95.jpeg" Id="rId2" /><Relationship Type="http://schemas.openxmlformats.org/officeDocument/2006/relationships/slideLayout" Target="/ppt/slideLayouts/slideLayout21.xml" Id="rId1" /></Relationships>
</file>

<file path=ppt/slides/_rels/slide23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4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53.xml.rels>&#65279;<?xml version="1.0" encoding="utf-8"?><Relationships xmlns="http://schemas.openxmlformats.org/package/2006/relationships"><Relationship Type="http://schemas.openxmlformats.org/officeDocument/2006/relationships/image" Target="/ppt/media/image10.png" Id="rId2" /><Relationship Type="http://schemas.openxmlformats.org/officeDocument/2006/relationships/slideLayout" Target="/ppt/slideLayouts/slideLayout21.xml" Id="rId1" /></Relationships>
</file>

<file path=ppt/slides/_rels/slide2628.xml.rels>&#65279;<?xml version="1.0" encoding="utf-8"?><Relationships xmlns="http://schemas.openxmlformats.org/package/2006/relationships"><Relationship Type="http://schemas.openxmlformats.org/officeDocument/2006/relationships/image" Target="/ppt/media/image119.jpeg" Id="rId2" /><Relationship Type="http://schemas.openxmlformats.org/officeDocument/2006/relationships/slideLayout" Target="/ppt/slideLayouts/slideLayout21.xml" Id="rId1" /></Relationships>
</file>

<file path=ppt/slides/_rels/slide271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810.xml.rels>&#65279;<?xml version="1.0" encoding="utf-8"?><Relationships xmlns="http://schemas.openxmlformats.org/package/2006/relationships"><Relationship Type="http://schemas.openxmlformats.org/officeDocument/2006/relationships/image" Target="/ppt/media/image122.png" Id="rId2" /><Relationship Type="http://schemas.openxmlformats.org/officeDocument/2006/relationships/slideLayout" Target="/ppt/slideLayouts/slideLayout21.xml" Id="rId1" /></Relationships>
</file>

<file path=ppt/slides/_rels/slide2929.xml.rels>&#65279;<?xml version="1.0" encoding="utf-8"?><Relationships xmlns="http://schemas.openxmlformats.org/package/2006/relationships"><Relationship Type="http://schemas.openxmlformats.org/officeDocument/2006/relationships/image" Target="/ppt/media/image133.png" Id="rId2" /><Relationship Type="http://schemas.openxmlformats.org/officeDocument/2006/relationships/slideLayout" Target="/ppt/slideLayouts/slideLayout21.xml" Id="rId1" /></Relationships>
</file>

<file path=ppt/slides/_rels/slide3023.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cordova.apache.org/docs/en/latest/guide/cli/index.html" TargetMode="External" Id="rId2" /></Relationships>
</file>

<file path=ppt/slides/_rels/slide3114.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www.youtube.com/watch?v=4c7V-VQCgPU" TargetMode="External" Id="rId2" /></Relationships>
</file>

<file path=ppt/slides/_rels/slide323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24.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thinkapps.com/blog/development/develop-for-ios-v-android-cross-platform-tools/" TargetMode="External" Id="rId3" /><Relationship Type="http://schemas.openxmlformats.org/officeDocument/2006/relationships/hyperlink" Target="https://www.ibm.com/developerworks/ssa/opensource/library/os-nodejs/index.html" TargetMode="External" Id="rId2" /><Relationship Type="http://schemas.openxmlformats.org/officeDocument/2006/relationships/hyperlink" Target="https://clutch.co/app-development/cross-platform" TargetMode="External" Id="rId4" /></Relationships>
</file>

<file path=ppt/slides/_rels/slide3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430.xml.rels>&#65279;<?xml version="1.0" encoding="utf-8"?><Relationships xmlns="http://schemas.openxmlformats.org/package/2006/relationships"><Relationship Type="http://schemas.openxmlformats.org/officeDocument/2006/relationships/image" Target="/ppt/media/image10.png" Id="rId2" /><Relationship Type="http://schemas.openxmlformats.org/officeDocument/2006/relationships/slideLayout" Target="/ppt/slideLayouts/slideLayout21.xml" Id="rId1" /></Relationships>
</file>

<file path=ppt/slides/_rels/slide352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615.xml.rels>&#65279;<?xml version="1.0" encoding="utf-8"?><Relationships xmlns="http://schemas.openxmlformats.org/package/2006/relationships"><Relationship Type="http://schemas.openxmlformats.org/officeDocument/2006/relationships/image" Target="/ppt/media/image2.gif" Id="rId3" /><Relationship Type="http://schemas.openxmlformats.org/officeDocument/2006/relationships/image" Target="/ppt/media/image13.jpeg" Id="rId2" /><Relationship Type="http://schemas.openxmlformats.org/officeDocument/2006/relationships/slideLayout" Target="/ppt/slideLayouts/slideLayout15.xml" Id="rId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1.xml" Id="R618de7e9b4374e83" /><Relationship Type="http://schemas.openxmlformats.org/officeDocument/2006/relationships/hyperlink" Target="https://www.deepl.com/pro?cta=edit-document" TargetMode="External" Id="Rd8956fdc10644847" /><Relationship Type="http://schemas.openxmlformats.org/officeDocument/2006/relationships/image" Target="/ppt/media/image4.png" Id="Rda97a017579140c2" /></Relationships>
</file>

<file path=ppt/slides/_rels/slide416.xml.rels>&#65279;<?xml version="1.0" encoding="utf-8"?><Relationships xmlns="http://schemas.openxmlformats.org/package/2006/relationships"><Relationship Type="http://schemas.openxmlformats.org/officeDocument/2006/relationships/slideLayout" Target="/ppt/slideLayouts/slideLayout21.xml" Id="rId1" /><Relationship Type="http://schemas.openxmlformats.org/officeDocument/2006/relationships/hyperlink" Target="https://developer.telerik.com/featured/what-is-a-webview/" TargetMode="External" Id="rId3" /><Relationship Type="http://schemas.openxmlformats.org/officeDocument/2006/relationships/hyperlink" Target="http://www.businessofapps.com/guide/cross-platform-mobile-app-development/" TargetMode="External" Id="rId2" /><Relationship Type="http://schemas.openxmlformats.org/officeDocument/2006/relationships/hyperlink" Target="https://en.wikipedia.org/wiki/Computing_platform" TargetMode="External" Id="rId5" /><Relationship Type="http://schemas.openxmlformats.org/officeDocument/2006/relationships/hyperlink" Target="http://www.omg.org/news/meetings/workshops/UML_2003_Manual/00-2_MDA_Guide_v1.0.1.pdf" TargetMode="External" Id="rId4" /></Relationships>
</file>

<file path=ppt/slides/_rels/slide511.xml.rels>&#65279;<?xml version="1.0" encoding="utf-8"?><Relationships xmlns="http://schemas.openxmlformats.org/package/2006/relationships"><Relationship Type="http://schemas.openxmlformats.org/officeDocument/2006/relationships/notesSlide" Target="/ppt/notesSlides/notesSlide11.xml" Id="rId2" /><Relationship Type="http://schemas.openxmlformats.org/officeDocument/2006/relationships/slideLayout" Target="/ppt/slideLayouts/slideLayout21.xml" Id="rId1"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3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2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2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slide101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What is a platform? </a:t>
            </a:r>
            <a:endParaRPr lang="es-ES" dirty="0"/>
          </a:p>
        </p:txBody>
      </p:sp>
      <p:sp>
        <p:nvSpPr>
          <p:cNvPr id="3" name="Marcador de contenido 2"/>
          <p:cNvSpPr>
            <a:spLocks noGrp="1"/>
          </p:cNvSpPr>
          <p:nvPr>
            <p:ph idx="1"/>
          </p:nvPr>
        </p:nvSpPr>
        <p:spPr/>
        <p:txBody>
          <a:bodyPr/>
          <a:lstStyle/>
          <a:p>
            <a:r>
              <a:rPr lang="es-ES" dirty="0" smtClean="0"/>
              <a:t>In fact, Wikipedia itself considers that a platform can be a combination of hardware, operating system and software framework.</a:t>
            </a:r>
          </a:p>
          <a:p>
            <a:r>
              <a:rPr lang="es-ES" dirty="0" smtClean="0"/>
              <a:t>So, what should we understand by platform?</a:t>
            </a:r>
          </a:p>
          <a:p>
            <a:r>
              <a:rPr lang="es-ES" dirty="0" smtClean="0"/>
              <a:t>Whatever interests us in the context:</a:t>
            </a:r>
          </a:p>
          <a:p>
            <a:pPr lvl="1"/>
            <a:r>
              <a:rPr lang="es-ES" dirty="0" smtClean="0"/>
              <a:t>For example, in web development we can talk about J2EE or .NET.</a:t>
            </a:r>
          </a:p>
          <a:p>
            <a:pPr lvl="1"/>
            <a:r>
              <a:rPr lang="es-ES" dirty="0" smtClean="0"/>
              <a:t>In mobile development, we can talk about Android, iOS or Windows </a:t>
            </a:r>
            <a:r>
              <a:rPr lang="es-ES" smtClean="0"/>
              <a:t>Phone. </a:t>
            </a:r>
            <a:r>
              <a:rPr lang="es-ES" dirty="0" smtClean="0"/>
              <a:t/>
            </a:r>
            <a:endParaRPr lang="es-ES" dirty="0" smtClean="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10</a:t>
            </a:fld>
            <a:endParaRPr lang="es-ES"/>
          </a:p>
        </p:txBody>
      </p:sp>
    </p:spTree>
    <p:extLst>
      <p:ext uri="{BB962C8B-B14F-4D97-AF65-F5344CB8AC3E}">
        <p14:creationId xmlns:p14="http://schemas.microsoft.com/office/powerpoint/2010/main" val="380463282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13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 model-based approach </a:t>
            </a:r>
            <a:endParaRPr lang="es-ES" dirty="0"/>
          </a:p>
        </p:txBody>
      </p:sp>
      <p:sp>
        <p:nvSpPr>
          <p:cNvPr id="3" name="Marcador de contenido 2"/>
          <p:cNvSpPr>
            <a:spLocks noGrp="1"/>
          </p:cNvSpPr>
          <p:nvPr>
            <p:ph idx="1"/>
          </p:nvPr>
        </p:nvSpPr>
        <p:spPr>
          <a:xfrm>
            <a:off x="838200" y="1825624"/>
            <a:ext cx="10817352" cy="4733671"/>
          </a:xfrm>
        </p:spPr>
        <p:txBody>
          <a:bodyPr>
            <a:normAutofit/>
          </a:bodyPr>
          <a:lstStyle/>
          <a:p>
            <a:r>
              <a:rPr lang="es-ES" dirty="0" smtClean="0"/>
              <a:t>We will dedicate a couple of slides to the </a:t>
            </a:r>
            <a:r>
              <a:rPr lang="es-ES" i="1" dirty="0" err="1" smtClean="0"/>
              <a:t>Model-Driven </a:t>
            </a:r>
            <a:r>
              <a:rPr lang="es-ES" i="1" dirty="0" err="1" smtClean="0"/>
              <a:t>Architecture </a:t>
            </a:r>
            <a:r>
              <a:rPr lang="es-ES" dirty="0" smtClean="0"/>
              <a:t>(MDA) </a:t>
            </a:r>
            <a:r>
              <a:rPr lang="es-ES" dirty="0" smtClean="0"/>
              <a:t>approach </a:t>
            </a:r>
            <a:r>
              <a:rPr lang="es-ES" dirty="0" smtClean="0"/>
              <a:t>of the </a:t>
            </a:r>
            <a:r>
              <a:rPr lang="es-ES" i="1" dirty="0" err="1" smtClean="0"/>
              <a:t>Object-Management </a:t>
            </a:r>
            <a:r>
              <a:rPr lang="es-ES" i="1" dirty="0" err="1" smtClean="0"/>
              <a:t>Group </a:t>
            </a:r>
            <a:r>
              <a:rPr lang="es-ES" dirty="0" smtClean="0"/>
              <a:t>(OMG, 2003). </a:t>
            </a:r>
            <a:r>
              <a:rPr lang="es-ES" dirty="0" smtClean="0"/>
              <a:t/>
            </a:r>
            <a:endParaRPr lang="es-ES" i="1" dirty="0" smtClean="0"/>
          </a:p>
          <a:p>
            <a:r>
              <a:rPr lang="es-ES" dirty="0"/>
              <a:t>One of the main objectives of MDA is to make the specification of a system independent of the implementation details.</a:t>
            </a:r>
          </a:p>
          <a:p>
            <a:r>
              <a:rPr lang="es-ES" dirty="0"/>
              <a:t>MDA provides a framework that allows:</a:t>
            </a:r>
          </a:p>
          <a:p>
            <a:pPr lvl="1"/>
            <a:r>
              <a:rPr lang="es-ES" dirty="0"/>
              <a:t>Give a specification of a system independent of implementation details.</a:t>
            </a:r>
          </a:p>
          <a:p>
            <a:pPr lvl="1"/>
            <a:r>
              <a:rPr lang="es-ES" dirty="0"/>
              <a:t>Specify implementation platforms</a:t>
            </a:r>
          </a:p>
          <a:p>
            <a:pPr lvl="1"/>
            <a:r>
              <a:rPr lang="es-ES_tradnl" dirty="0"/>
              <a:t>Choose one of these platforms</a:t>
            </a:r>
          </a:p>
          <a:p>
            <a:pPr lvl="1"/>
            <a:r>
              <a:rPr lang="es-ES_tradnl" dirty="0"/>
              <a:t>Transform the system specification into an </a:t>
            </a:r>
            <a:r>
              <a:rPr lang="es-ES_tradnl" dirty="0" smtClean="0"/>
              <a:t>implementation </a:t>
            </a:r>
            <a:r>
              <a:rPr lang="es-ES_tradnl" dirty="0"/>
              <a:t>platform. </a:t>
            </a:r>
            <a:endParaRPr lang="es-ES_tradnl"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11</a:t>
            </a:fld>
            <a:endParaRPr lang="es-ES"/>
          </a:p>
        </p:txBody>
      </p:sp>
    </p:spTree>
    <p:extLst>
      <p:ext uri="{BB962C8B-B14F-4D97-AF65-F5344CB8AC3E}">
        <p14:creationId xmlns:p14="http://schemas.microsoft.com/office/powerpoint/2010/main" val="345835368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2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 model-based approach </a:t>
            </a:r>
            <a:endParaRPr lang="es-ES" dirty="0"/>
          </a:p>
        </p:txBody>
      </p:sp>
      <p:sp>
        <p:nvSpPr>
          <p:cNvPr id="3" name="Marcador de contenido 2"/>
          <p:cNvSpPr>
            <a:spLocks noGrp="1"/>
          </p:cNvSpPr>
          <p:nvPr>
            <p:ph idx="1"/>
          </p:nvPr>
        </p:nvSpPr>
        <p:spPr/>
        <p:txBody>
          <a:bodyPr/>
          <a:lstStyle/>
          <a:p>
            <a:r>
              <a:rPr lang="es-ES_tradnl" dirty="0"/>
              <a:t>Independence is achieved using different types of models</a:t>
            </a:r>
          </a:p>
          <a:p>
            <a:r>
              <a:rPr lang="es-ES_tradnl" dirty="0"/>
              <a:t>These models allow to provide different system specifications from different points of view </a:t>
            </a:r>
            <a:endParaRPr lang="es-ES" dirty="0"/>
          </a:p>
          <a:p>
            <a:r>
              <a:rPr lang="es-ES_tradnl" dirty="0"/>
              <a:t>These models are:</a:t>
            </a:r>
          </a:p>
          <a:p>
            <a:pPr lvl="1"/>
            <a:r>
              <a:rPr lang="es-ES_tradnl" dirty="0"/>
              <a:t>CIM (</a:t>
            </a:r>
            <a:r>
              <a:rPr lang="es-ES_tradnl" i="1" dirty="0" err="1"/>
              <a:t>Computation </a:t>
            </a:r>
            <a:r>
              <a:rPr lang="es-ES_tradnl" i="1" dirty="0" err="1"/>
              <a:t>Independent </a:t>
            </a:r>
            <a:r>
              <a:rPr lang="es-ES_tradnl" i="1" dirty="0" err="1"/>
              <a:t>Model</a:t>
            </a:r>
            <a:r>
              <a:rPr lang="es-ES_tradnl" dirty="0"/>
              <a:t>): system characterization from the domain point of view (domain/business model)</a:t>
            </a:r>
          </a:p>
          <a:p>
            <a:pPr lvl="1"/>
            <a:r>
              <a:rPr lang="es-ES_tradnl" dirty="0"/>
              <a:t>PIM (</a:t>
            </a:r>
            <a:r>
              <a:rPr lang="es-ES_tradnl" i="1" dirty="0" err="1"/>
              <a:t>Platform </a:t>
            </a:r>
            <a:r>
              <a:rPr lang="es-ES_tradnl" i="1" dirty="0" err="1"/>
              <a:t>Independent </a:t>
            </a:r>
            <a:r>
              <a:rPr lang="es-ES_tradnl" i="1" dirty="0" err="1"/>
              <a:t>Model</a:t>
            </a:r>
            <a:r>
              <a:rPr lang="es-ES_tradnl" dirty="0"/>
              <a:t>): design view omitting platform-specific details</a:t>
            </a:r>
          </a:p>
          <a:p>
            <a:pPr lvl="1"/>
            <a:r>
              <a:rPr lang="es-ES_tradnl" dirty="0"/>
              <a:t>PSM (</a:t>
            </a:r>
            <a:r>
              <a:rPr lang="es-ES_tradnl" i="1" dirty="0" err="1"/>
              <a:t>Platform </a:t>
            </a:r>
            <a:r>
              <a:rPr lang="es-ES_tradnl" i="1" dirty="0" err="1"/>
              <a:t>Specific </a:t>
            </a:r>
            <a:r>
              <a:rPr lang="es-ES_tradnl" i="1" dirty="0" err="1"/>
              <a:t>Model</a:t>
            </a:r>
            <a:r>
              <a:rPr lang="es-ES_tradnl" dirty="0"/>
              <a:t>): design view considering specific details of a platform. </a:t>
            </a:r>
            <a:endParaRPr lang="es-ES" dirty="0"/>
          </a:p>
          <a:p>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12</a:t>
            </a:fld>
            <a:endParaRPr lang="es-ES"/>
          </a:p>
        </p:txBody>
      </p:sp>
    </p:spTree>
    <p:extLst>
      <p:ext uri="{BB962C8B-B14F-4D97-AF65-F5344CB8AC3E}">
        <p14:creationId xmlns:p14="http://schemas.microsoft.com/office/powerpoint/2010/main" val="416781667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32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 model-based approach</a:t>
            </a:r>
          </a:p>
        </p:txBody>
      </p:sp>
      <p:sp>
        <p:nvSpPr>
          <p:cNvPr id="3" name="Marcador de contenido 2"/>
          <p:cNvSpPr>
            <a:spLocks noGrp="1"/>
          </p:cNvSpPr>
          <p:nvPr>
            <p:ph idx="1"/>
          </p:nvPr>
        </p:nvSpPr>
        <p:spPr/>
        <p:txBody>
          <a:bodyPr>
            <a:normAutofit lnSpcReduction="10000"/>
          </a:bodyPr>
          <a:lstStyle/>
          <a:p>
            <a:r>
              <a:rPr lang="es-ES_tradnl" dirty="0"/>
              <a:t>A fundamental component of the MDA approach is the use of </a:t>
            </a:r>
            <a:r>
              <a:rPr lang="es-ES_tradnl" i="1" dirty="0"/>
              <a:t>transformations</a:t>
            </a:r>
            <a:r>
              <a:rPr lang="es-ES_tradnl" dirty="0"/>
              <a:t>, especially in the transition from PIM to PSM. </a:t>
            </a:r>
            <a:r>
              <a:rPr lang="es-ES_tradnl" dirty="0"/>
              <a:t/>
            </a:r>
            <a:endParaRPr lang="es-ES" dirty="0"/>
          </a:p>
          <a:p>
            <a:r>
              <a:rPr lang="es-ES" dirty="0" smtClean="0"/>
              <a:t>To define transformations between models, transformation rules are defined between models of models, i.e. between </a:t>
            </a:r>
            <a:r>
              <a:rPr lang="es-ES" i="1" dirty="0" err="1" smtClean="0"/>
              <a:t>metamodels. </a:t>
            </a:r>
            <a:r>
              <a:rPr lang="es-ES" dirty="0" smtClean="0"/>
              <a:t/>
            </a:r>
            <a:endParaRPr lang="es-ES" i="1" dirty="0" smtClean="0"/>
          </a:p>
          <a:p>
            <a:r>
              <a:rPr lang="es-ES" dirty="0" smtClean="0"/>
              <a:t>For example, we have </a:t>
            </a:r>
            <a:r>
              <a:rPr lang="es-ES" i="1" dirty="0" smtClean="0"/>
              <a:t>E-WAE </a:t>
            </a:r>
            <a:r>
              <a:rPr lang="es-ES" dirty="0" smtClean="0"/>
              <a:t>(</a:t>
            </a:r>
            <a:r>
              <a:rPr lang="es-ES" dirty="0" err="1" smtClean="0"/>
              <a:t>Cortés&amp;Navarro</a:t>
            </a:r>
            <a:r>
              <a:rPr lang="es-ES" dirty="0" smtClean="0"/>
              <a:t>, </a:t>
            </a:r>
            <a:r>
              <a:rPr lang="es-ES" dirty="0" smtClean="0"/>
              <a:t>2017). </a:t>
            </a:r>
            <a:r>
              <a:rPr lang="es-ES" dirty="0" smtClean="0"/>
              <a:t/>
            </a:r>
            <a:endParaRPr lang="es-ES" dirty="0" smtClean="0"/>
          </a:p>
          <a:p>
            <a:pPr lvl="1"/>
            <a:r>
              <a:rPr lang="es-ES" dirty="0" smtClean="0"/>
              <a:t>PIM: E-WAE, notation for characterizing presentation layer enterprise applications</a:t>
            </a:r>
          </a:p>
          <a:p>
            <a:pPr lvl="1"/>
            <a:r>
              <a:rPr lang="es-ES" dirty="0" err="1" smtClean="0"/>
              <a:t>PSMs</a:t>
            </a:r>
            <a:r>
              <a:rPr lang="es-ES" dirty="0" smtClean="0"/>
              <a:t>: WAE4JSF, WAE4.NET: notations for characterizing presentation layer JSF and ASP .NET MVC enterprise applications</a:t>
            </a:r>
          </a:p>
          <a:p>
            <a:pPr lvl="1"/>
            <a:r>
              <a:rPr lang="es-ES" dirty="0" smtClean="0"/>
              <a:t>Transformations: PIM -&gt; </a:t>
            </a:r>
            <a:r>
              <a:rPr lang="es-ES" dirty="0" err="1" smtClean="0"/>
              <a:t>PSMs </a:t>
            </a:r>
            <a:r>
              <a:rPr lang="es-ES" dirty="0" smtClean="0"/>
              <a:t>-&gt; code </a:t>
            </a:r>
            <a:r>
              <a:rPr lang="es-ES" dirty="0" smtClean="0"/>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13</a:t>
            </a:fld>
            <a:endParaRPr lang="es-ES"/>
          </a:p>
        </p:txBody>
      </p:sp>
    </p:spTree>
    <p:extLst>
      <p:ext uri="{BB962C8B-B14F-4D97-AF65-F5344CB8AC3E}">
        <p14:creationId xmlns:p14="http://schemas.microsoft.com/office/powerpoint/2010/main" val="367248036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41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 model-based approach</a:t>
            </a: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14</a:t>
            </a:fld>
            <a:endParaRPr lang="es-ES"/>
          </a:p>
        </p:txBody>
      </p:sp>
      <p:pic>
        <p:nvPicPr>
          <p:cNvPr id="6" name="Marcador de contenido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5992" y="2382911"/>
            <a:ext cx="5840014" cy="3000441"/>
          </a:xfrm>
          <a:prstGeom prst="rect">
            <a:avLst/>
          </a:prstGeom>
        </p:spPr>
      </p:pic>
      <p:sp>
        <p:nvSpPr>
          <p:cNvPr id="7" name="Marcador de contenido 2"/>
          <p:cNvSpPr txBox="1">
            <a:spLocks/>
          </p:cNvSpPr>
          <p:nvPr/>
        </p:nvSpPr>
        <p:spPr>
          <a:xfrm>
            <a:off x="838200" y="1825625"/>
            <a:ext cx="10515600" cy="653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Example authentication and address on Amazon:</a:t>
            </a:r>
          </a:p>
        </p:txBody>
      </p:sp>
      <p:sp>
        <p:nvSpPr>
          <p:cNvPr id="8" name="CuadroTexto 7"/>
          <p:cNvSpPr txBox="1"/>
          <p:nvPr/>
        </p:nvSpPr>
        <p:spPr>
          <a:xfrm>
            <a:off x="3238903" y="5612384"/>
            <a:ext cx="5714193" cy="369332"/>
          </a:xfrm>
          <a:prstGeom prst="rect">
            <a:avLst/>
          </a:prstGeom>
          <a:noFill/>
        </p:spPr>
        <p:txBody>
          <a:bodyPr wrap="none" rtlCol="0">
            <a:spAutoFit/>
          </a:bodyPr>
          <a:lstStyle/>
          <a:p>
            <a:r>
              <a:rPr lang="es-ES" dirty="0" smtClean="0"/>
              <a:t>Authentication and shipping address selection in </a:t>
            </a:r>
            <a:r>
              <a:rPr lang="es-ES" dirty="0" err="1" smtClean="0"/>
              <a:t>Amazon </a:t>
            </a:r>
            <a:r>
              <a:rPr lang="es-ES" dirty="0" smtClean="0"/>
              <a:t/>
            </a:r>
            <a:endParaRPr lang="es-ES" dirty="0"/>
          </a:p>
        </p:txBody>
      </p:sp>
    </p:spTree>
    <p:extLst>
      <p:ext uri="{BB962C8B-B14F-4D97-AF65-F5344CB8AC3E}">
        <p14:creationId xmlns:p14="http://schemas.microsoft.com/office/powerpoint/2010/main" val="66842325"/>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5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15</a:t>
            </a:fld>
            <a:endParaRPr lang="es-ES"/>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2739441" y="199136"/>
            <a:ext cx="6713118" cy="4990084"/>
          </a:xfrm>
          <a:prstGeom prst="rect">
            <a:avLst/>
          </a:prstGeom>
        </p:spPr>
      </p:pic>
      <p:sp>
        <p:nvSpPr>
          <p:cNvPr id="7" name="CuadroTexto 6"/>
          <p:cNvSpPr txBox="1"/>
          <p:nvPr/>
        </p:nvSpPr>
        <p:spPr>
          <a:xfrm>
            <a:off x="2305243" y="5522976"/>
            <a:ext cx="6930743" cy="369332"/>
          </a:xfrm>
          <a:prstGeom prst="rect">
            <a:avLst/>
          </a:prstGeom>
          <a:noFill/>
        </p:spPr>
        <p:txBody>
          <a:bodyPr wrap="none" rtlCol="0">
            <a:spAutoFit/>
          </a:bodyPr>
          <a:lstStyle/>
          <a:p>
            <a:r>
              <a:rPr lang="es-ES" dirty="0" smtClean="0"/>
              <a:t>E-WAE model for authentication and address selection on </a:t>
            </a:r>
            <a:r>
              <a:rPr lang="es-ES" dirty="0" err="1" smtClean="0"/>
              <a:t>Amazon </a:t>
            </a:r>
            <a:r>
              <a:rPr lang="es-ES" dirty="0" smtClean="0"/>
              <a:t/>
            </a:r>
            <a:endParaRPr lang="es-ES" dirty="0"/>
          </a:p>
        </p:txBody>
      </p:sp>
    </p:spTree>
    <p:extLst>
      <p:ext uri="{BB962C8B-B14F-4D97-AF65-F5344CB8AC3E}">
        <p14:creationId xmlns:p14="http://schemas.microsoft.com/office/powerpoint/2010/main" val="3203916546"/>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63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16</a:t>
            </a:fld>
            <a:endParaRPr lang="es-ES"/>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974672" y="207264"/>
            <a:ext cx="8242657" cy="5578729"/>
          </a:xfrm>
          <a:prstGeom prst="rect">
            <a:avLst/>
          </a:prstGeom>
        </p:spPr>
      </p:pic>
      <p:sp>
        <p:nvSpPr>
          <p:cNvPr id="7" name="CuadroTexto 6"/>
          <p:cNvSpPr txBox="1"/>
          <p:nvPr/>
        </p:nvSpPr>
        <p:spPr>
          <a:xfrm>
            <a:off x="1170838" y="5785993"/>
            <a:ext cx="9850325" cy="369332"/>
          </a:xfrm>
          <a:prstGeom prst="rect">
            <a:avLst/>
          </a:prstGeom>
          <a:noFill/>
        </p:spPr>
        <p:txBody>
          <a:bodyPr wrap="none" rtlCol="0">
            <a:spAutoFit/>
          </a:bodyPr>
          <a:lstStyle/>
          <a:p>
            <a:r>
              <a:rPr lang="es-ES" dirty="0" smtClean="0"/>
              <a:t>WAE4JSF model for </a:t>
            </a:r>
            <a:r>
              <a:rPr lang="es-ES" dirty="0" err="1" smtClean="0"/>
              <a:t>Amazon </a:t>
            </a:r>
            <a:r>
              <a:rPr lang="es-ES" dirty="0" smtClean="0"/>
              <a:t>authentication and address selection </a:t>
            </a:r>
            <a:r>
              <a:rPr lang="es-ES" dirty="0" smtClean="0"/>
              <a:t>generated from E-WAE </a:t>
            </a:r>
            <a:r>
              <a:rPr lang="es-ES" dirty="0" smtClean="0"/>
              <a:t/>
            </a:r>
            <a:endParaRPr lang="es-ES" dirty="0"/>
          </a:p>
        </p:txBody>
      </p:sp>
    </p:spTree>
    <p:extLst>
      <p:ext uri="{BB962C8B-B14F-4D97-AF65-F5344CB8AC3E}">
        <p14:creationId xmlns:p14="http://schemas.microsoft.com/office/powerpoint/2010/main" val="1328250450"/>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Multiplatform Programming </a:t>
            </a:r>
            <a:endParaRPr lang="es-ES" dirty="0"/>
          </a:p>
        </p:txBody>
      </p:sp>
      <p:sp>
        <p:nvSpPr>
          <p:cNvPr id="3" name="Subtítulo 2"/>
          <p:cNvSpPr>
            <a:spLocks noGrp="1"/>
          </p:cNvSpPr>
          <p:nvPr>
            <p:ph type="subTitle" idx="1"/>
          </p:nvPr>
        </p:nvSpPr>
        <p:spPr/>
        <p:txBody>
          <a:bodyPr/>
          <a:lstStyle/>
          <a:p>
            <a:r>
              <a:rPr lang="es-ES" dirty="0" smtClean="0"/>
              <a:t>Intelligent Infrastructure Design for the Internet of Things</a:t>
            </a:r>
          </a:p>
          <a:p>
            <a:r>
              <a:rPr lang="es-ES" dirty="0" smtClean="0"/>
              <a:t>Antonio Navarro </a:t>
            </a:r>
            <a:endParaRPr lang="es-ES" dirty="0"/>
          </a:p>
        </p:txBody>
      </p:sp>
      <p:pic>
        <p:nvPicPr>
          <p:cNvPr id="4" name="Imagen 3" descr="D:\Documents\Revoltijo\Imágenes y vídeos\Escudo_UC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57" y="469325"/>
            <a:ext cx="922712" cy="1005840"/>
          </a:xfrm>
          <a:prstGeom prst="rect">
            <a:avLst/>
          </a:prstGeom>
          <a:noFill/>
          <a:ln>
            <a:noFill/>
          </a:ln>
          <a:effectLst>
            <a:glow>
              <a:schemeClr val="accent1"/>
            </a:glow>
            <a:outerShdw sx="1000" sy="1000" algn="ctr" rotWithShape="0">
              <a:srgbClr val="000000"/>
            </a:outerShdw>
            <a:reflection endPos="0" dir="5400000" sy="-100000" algn="bl" rotWithShape="0"/>
          </a:effectLst>
        </p:spPr>
      </p:pic>
      <p:pic>
        <p:nvPicPr>
          <p:cNvPr id="5" name="Imagen 4" descr="D:\Visual Studio 2010\WebSites\WebPersonal\aux images\EscudoFD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750" y="532190"/>
            <a:ext cx="735521" cy="880110"/>
          </a:xfrm>
          <a:prstGeom prst="rect">
            <a:avLst/>
          </a:prstGeom>
          <a:noFill/>
          <a:ln>
            <a:noFill/>
          </a:ln>
        </p:spPr>
      </p:pic>
    </p:spTree>
    <p:extLst>
      <p:ext uri="{BB962C8B-B14F-4D97-AF65-F5344CB8AC3E}">
        <p14:creationId xmlns:p14="http://schemas.microsoft.com/office/powerpoint/2010/main" val="904891411"/>
      </p:ext>
    </p:extLst>
  </p:cSld>
  <p:clrMapOvr>
    <a:masterClrMapping/>
  </p:clrMapOvr>
  <p:timing>
    <p:tnLst>
      <p:par>
        <p:cTn id="1" dur="indefinite" restart="never" nodeType="tmRoot"/>
      </p:par>
    </p:tnLst>
  </p:timing>
</p:sld>
</file>

<file path=ppt/slides/slide17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17</a:t>
            </a:fld>
            <a:endParaRPr lang="es-ES"/>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732" y="783673"/>
            <a:ext cx="7336536" cy="4546664"/>
          </a:xfrm>
          <a:prstGeom prst="rect">
            <a:avLst/>
          </a:prstGeom>
        </p:spPr>
      </p:pic>
      <p:sp>
        <p:nvSpPr>
          <p:cNvPr id="7" name="CuadroTexto 6"/>
          <p:cNvSpPr txBox="1"/>
          <p:nvPr/>
        </p:nvSpPr>
        <p:spPr>
          <a:xfrm>
            <a:off x="1097901" y="5785993"/>
            <a:ext cx="9996198" cy="369332"/>
          </a:xfrm>
          <a:prstGeom prst="rect">
            <a:avLst/>
          </a:prstGeom>
          <a:noFill/>
        </p:spPr>
        <p:txBody>
          <a:bodyPr wrap="none" rtlCol="0">
            <a:spAutoFit/>
          </a:bodyPr>
          <a:lstStyle/>
          <a:p>
            <a:r>
              <a:rPr lang="es-ES" dirty="0" smtClean="0"/>
              <a:t>WAE4.NET model for </a:t>
            </a:r>
            <a:r>
              <a:rPr lang="es-ES" dirty="0" smtClean="0"/>
              <a:t>Amazon </a:t>
            </a:r>
            <a:r>
              <a:rPr lang="es-ES" dirty="0" smtClean="0"/>
              <a:t>authentication and address selection </a:t>
            </a:r>
            <a:r>
              <a:rPr lang="es-ES" dirty="0" smtClean="0"/>
              <a:t>generated from E-WAE </a:t>
            </a:r>
            <a:r>
              <a:rPr lang="es-ES" dirty="0" smtClean="0"/>
              <a:t/>
            </a:r>
            <a:endParaRPr lang="es-ES" dirty="0"/>
          </a:p>
        </p:txBody>
      </p:sp>
    </p:spTree>
    <p:extLst>
      <p:ext uri="{BB962C8B-B14F-4D97-AF65-F5344CB8AC3E}">
        <p14:creationId xmlns:p14="http://schemas.microsoft.com/office/powerpoint/2010/main" val="427452087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82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18</a:t>
            </a:fld>
            <a:endParaRPr lang="es-ES"/>
          </a:p>
        </p:txBody>
      </p:sp>
      <p:sp>
        <p:nvSpPr>
          <p:cNvPr id="8" name="CuadroTexto 7"/>
          <p:cNvSpPr txBox="1"/>
          <p:nvPr/>
        </p:nvSpPr>
        <p:spPr>
          <a:xfrm>
            <a:off x="1397535" y="5560425"/>
            <a:ext cx="9396931" cy="369332"/>
          </a:xfrm>
          <a:prstGeom prst="rect">
            <a:avLst/>
          </a:prstGeom>
          <a:noFill/>
        </p:spPr>
        <p:txBody>
          <a:bodyPr wrap="none" rtlCol="0">
            <a:spAutoFit/>
          </a:bodyPr>
          <a:lstStyle/>
          <a:p>
            <a:r>
              <a:rPr lang="es-ES" dirty="0" err="1" smtClean="0"/>
              <a:t>Mockups </a:t>
            </a:r>
            <a:r>
              <a:rPr lang="es-ES" dirty="0" smtClean="0"/>
              <a:t>and code generated in Eclipse (a) and in MS Visual Studio (b) from WAE4x models </a:t>
            </a:r>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3" y="974486"/>
            <a:ext cx="5350669" cy="397906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208" y="931623"/>
            <a:ext cx="5579269" cy="4064794"/>
          </a:xfrm>
          <a:prstGeom prst="rect">
            <a:avLst/>
          </a:prstGeom>
        </p:spPr>
      </p:pic>
      <p:sp>
        <p:nvSpPr>
          <p:cNvPr id="9" name="CuadroTexto 8"/>
          <p:cNvSpPr txBox="1"/>
          <p:nvPr/>
        </p:nvSpPr>
        <p:spPr>
          <a:xfrm>
            <a:off x="2959240" y="5144756"/>
            <a:ext cx="436338" cy="369332"/>
          </a:xfrm>
          <a:prstGeom prst="rect">
            <a:avLst/>
          </a:prstGeom>
          <a:noFill/>
        </p:spPr>
        <p:txBody>
          <a:bodyPr wrap="none" rtlCol="0">
            <a:spAutoFit/>
          </a:bodyPr>
          <a:lstStyle/>
          <a:p>
            <a:r>
              <a:rPr lang="es-ES" dirty="0" smtClean="0"/>
              <a:t>(a) </a:t>
            </a:r>
            <a:endParaRPr lang="es-ES" dirty="0"/>
          </a:p>
        </p:txBody>
      </p:sp>
      <p:sp>
        <p:nvSpPr>
          <p:cNvPr id="10" name="CuadroTexto 9"/>
          <p:cNvSpPr txBox="1"/>
          <p:nvPr/>
        </p:nvSpPr>
        <p:spPr>
          <a:xfrm>
            <a:off x="8331759" y="5155679"/>
            <a:ext cx="447558" cy="369332"/>
          </a:xfrm>
          <a:prstGeom prst="rect">
            <a:avLst/>
          </a:prstGeom>
          <a:noFill/>
        </p:spPr>
        <p:txBody>
          <a:bodyPr wrap="none" rtlCol="0">
            <a:spAutoFit/>
          </a:bodyPr>
          <a:lstStyle/>
          <a:p>
            <a:r>
              <a:rPr lang="es-ES" dirty="0" smtClean="0"/>
              <a:t>(b) </a:t>
            </a:r>
            <a:endParaRPr lang="es-ES" dirty="0"/>
          </a:p>
        </p:txBody>
      </p:sp>
    </p:spTree>
    <p:extLst>
      <p:ext uri="{BB962C8B-B14F-4D97-AF65-F5344CB8AC3E}">
        <p14:creationId xmlns:p14="http://schemas.microsoft.com/office/powerpoint/2010/main" val="57553783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9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Cross-platform development tools</a:t>
            </a:r>
          </a:p>
        </p:txBody>
      </p:sp>
      <p:sp>
        <p:nvSpPr>
          <p:cNvPr id="3" name="Marcador de contenido 2"/>
          <p:cNvSpPr>
            <a:spLocks noGrp="1"/>
          </p:cNvSpPr>
          <p:nvPr>
            <p:ph idx="1"/>
          </p:nvPr>
        </p:nvSpPr>
        <p:spPr/>
        <p:txBody>
          <a:bodyPr/>
          <a:lstStyle/>
          <a:p>
            <a:r>
              <a:rPr lang="es-ES" dirty="0" err="1" smtClean="0"/>
              <a:t>MDAs </a:t>
            </a:r>
            <a:r>
              <a:rPr lang="es-ES" dirty="0" smtClean="0"/>
              <a:t>approaches </a:t>
            </a:r>
            <a:r>
              <a:rPr lang="es-ES" dirty="0" smtClean="0"/>
              <a:t>are elegant, well defined... and quite complex.</a:t>
            </a:r>
          </a:p>
          <a:p>
            <a:r>
              <a:rPr lang="es-ES" dirty="0" err="1" smtClean="0"/>
              <a:t>MDA </a:t>
            </a:r>
            <a:r>
              <a:rPr lang="es-ES" dirty="0" smtClean="0"/>
              <a:t>approaches </a:t>
            </a:r>
            <a:r>
              <a:rPr lang="es-ES" dirty="0" smtClean="0"/>
              <a:t>are based on defining an abstract model and particularizing it into models for different platforms, which are finally translated into code.</a:t>
            </a:r>
          </a:p>
          <a:p>
            <a:r>
              <a:rPr lang="es-ES" dirty="0" smtClean="0"/>
              <a:t>Another lower level option is to use a language that can be executed on different platforms, and in this sense, interpreted languages are a good option for multiplatform programming. </a:t>
            </a:r>
          </a:p>
          <a:p>
            <a:r>
              <a:rPr lang="es-ES" dirty="0" smtClean="0"/>
              <a:t>Let's see Java.... Or not</a:t>
            </a: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19</a:t>
            </a:fld>
            <a:endParaRPr lang="es-ES"/>
          </a:p>
        </p:txBody>
      </p:sp>
    </p:spTree>
    <p:extLst>
      <p:ext uri="{BB962C8B-B14F-4D97-AF65-F5344CB8AC3E}">
        <p14:creationId xmlns:p14="http://schemas.microsoft.com/office/powerpoint/2010/main" val="714122062"/>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0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Cross-platform development tools</a:t>
            </a:r>
          </a:p>
        </p:txBody>
      </p:sp>
      <p:sp>
        <p:nvSpPr>
          <p:cNvPr id="3" name="Marcador de contenido 2"/>
          <p:cNvSpPr>
            <a:spLocks noGrp="1"/>
          </p:cNvSpPr>
          <p:nvPr>
            <p:ph idx="1"/>
          </p:nvPr>
        </p:nvSpPr>
        <p:spPr/>
        <p:txBody>
          <a:bodyPr/>
          <a:lstStyle/>
          <a:p>
            <a:r>
              <a:rPr lang="es-ES" dirty="0" smtClean="0"/>
              <a:t>Java is an excellent programming language, whether for enterprise, web or mobile applications: </a:t>
            </a:r>
            <a:r>
              <a:rPr lang="es-ES" dirty="0"/>
              <a:t/>
            </a:r>
            <a:br>
              <a:rPr lang="es-ES" dirty="0"/>
            </a:br>
            <a:endParaRPr lang="es-ES" dirty="0" smtClean="0"/>
          </a:p>
          <a:p>
            <a:r>
              <a:rPr lang="es-ES" dirty="0" smtClean="0"/>
              <a:t>However, we are going to see here something more focused on what is currently known as </a:t>
            </a:r>
            <a:r>
              <a:rPr lang="es-ES" i="1" dirty="0" err="1" smtClean="0"/>
              <a:t>cross-platform </a:t>
            </a:r>
            <a:r>
              <a:rPr lang="es-ES" i="1" dirty="0" err="1" smtClean="0"/>
              <a:t>development. </a:t>
            </a:r>
            <a:r>
              <a:rPr lang="es-ES" dirty="0" smtClean="0"/>
              <a:t/>
            </a:r>
            <a:endParaRPr lang="es-ES" dirty="0" smtClean="0"/>
          </a:p>
          <a:p>
            <a:r>
              <a:rPr lang="es-ES" dirty="0" smtClean="0"/>
              <a:t>This development is particularly relevant in the development of applications for cell phones and video games.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20</a:t>
            </a:fld>
            <a:endParaRPr lang="es-ES"/>
          </a:p>
        </p:txBody>
      </p:sp>
    </p:spTree>
    <p:extLst>
      <p:ext uri="{BB962C8B-B14F-4D97-AF65-F5344CB8AC3E}">
        <p14:creationId xmlns:p14="http://schemas.microsoft.com/office/powerpoint/2010/main" val="2515163012"/>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12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Cross-platform </a:t>
            </a:r>
            <a:r>
              <a:rPr lang="es-ES" dirty="0" smtClean="0"/>
              <a:t>development tools</a:t>
            </a:r>
          </a:p>
        </p:txBody>
      </p:sp>
      <p:sp>
        <p:nvSpPr>
          <p:cNvPr id="3" name="Marcador de contenido 2"/>
          <p:cNvSpPr>
            <a:spLocks noGrp="1"/>
          </p:cNvSpPr>
          <p:nvPr>
            <p:ph idx="1"/>
          </p:nvPr>
        </p:nvSpPr>
        <p:spPr>
          <a:xfrm>
            <a:off x="838200" y="1825625"/>
            <a:ext cx="10581752" cy="4351338"/>
          </a:xfrm>
        </p:spPr>
        <p:txBody>
          <a:bodyPr>
            <a:normAutofit lnSpcReduction="10000"/>
          </a:bodyPr>
          <a:lstStyle/>
          <a:p>
            <a:r>
              <a:rPr lang="es-ES" dirty="0" smtClean="0"/>
              <a:t>Some cross-platform development tools are (Baldwin, 2017; </a:t>
            </a:r>
            <a:r>
              <a:rPr lang="es-ES" dirty="0" err="1" smtClean="0"/>
              <a:t>Clutch </a:t>
            </a:r>
            <a:r>
              <a:rPr lang="es-ES" dirty="0" smtClean="0"/>
              <a:t>2017):</a:t>
            </a:r>
          </a:p>
          <a:p>
            <a:pPr lvl="1"/>
            <a:r>
              <a:rPr lang="es-ES" dirty="0"/>
              <a:t>Cocos2d: 2D game development for C++, JavaScript, C#, </a:t>
            </a:r>
            <a:r>
              <a:rPr lang="es-ES" dirty="0" err="1"/>
              <a:t>Objective-C</a:t>
            </a:r>
            <a:r>
              <a:rPr lang="es-ES" dirty="0"/>
              <a:t>, Python</a:t>
            </a:r>
          </a:p>
          <a:p>
            <a:pPr lvl="1"/>
            <a:r>
              <a:rPr lang="es-ES" dirty="0"/>
              <a:t>Corona: </a:t>
            </a:r>
            <a:r>
              <a:rPr lang="es-ES" dirty="0" err="1"/>
              <a:t>multiplatform </a:t>
            </a:r>
            <a:r>
              <a:rPr lang="es-ES" dirty="0"/>
              <a:t>2D game development </a:t>
            </a:r>
            <a:endParaRPr lang="es-ES" dirty="0"/>
          </a:p>
          <a:p>
            <a:pPr lvl="1"/>
            <a:r>
              <a:rPr lang="es-ES" dirty="0" err="1" smtClean="0"/>
              <a:t>Unity </a:t>
            </a:r>
            <a:r>
              <a:rPr lang="es-ES" dirty="0"/>
              <a:t>3D: game development in </a:t>
            </a:r>
            <a:r>
              <a:rPr lang="es-ES" dirty="0" err="1"/>
              <a:t>UnityScript</a:t>
            </a:r>
            <a:r>
              <a:rPr lang="es-ES" dirty="0"/>
              <a:t>, C# or </a:t>
            </a:r>
            <a:r>
              <a:rPr lang="es-ES" dirty="0" err="1"/>
              <a:t>boo </a:t>
            </a:r>
            <a:r>
              <a:rPr lang="es-ES" dirty="0"/>
              <a:t>and export to various </a:t>
            </a:r>
            <a:r>
              <a:rPr lang="es-ES" dirty="0" err="1"/>
              <a:t>platforms</a:t>
            </a:r>
            <a:r>
              <a:rPr lang="es-ES" dirty="0"/>
              <a:t>: iOS, Android, Windows, Web, </a:t>
            </a:r>
            <a:r>
              <a:rPr lang="es-ES" dirty="0" err="1"/>
              <a:t>Playstation </a:t>
            </a:r>
            <a:r>
              <a:rPr lang="es-ES" dirty="0"/>
              <a:t>Xbox, Wii, Linux</a:t>
            </a:r>
          </a:p>
          <a:p>
            <a:pPr lvl="1"/>
            <a:r>
              <a:rPr lang="es-ES" dirty="0"/>
              <a:t>5App: Security-based HTML5 and JavaScript development translated to Android and </a:t>
            </a:r>
            <a:r>
              <a:rPr lang="es-ES" dirty="0" smtClean="0"/>
              <a:t>iOS</a:t>
            </a:r>
          </a:p>
          <a:p>
            <a:pPr lvl="1"/>
            <a:r>
              <a:rPr lang="es-ES" dirty="0"/>
              <a:t>Adobe </a:t>
            </a:r>
            <a:r>
              <a:rPr lang="es-ES" dirty="0" err="1"/>
              <a:t>PhoneGap</a:t>
            </a:r>
            <a:r>
              <a:rPr lang="es-ES" dirty="0"/>
              <a:t>: HTML5, CSS and JavaScript translated to mobile platforms (based on Apache </a:t>
            </a:r>
            <a:r>
              <a:rPr lang="es-ES" dirty="0" err="1"/>
              <a:t>Cordova</a:t>
            </a:r>
            <a:r>
              <a:rPr lang="es-ES" dirty="0" smtClean="0"/>
              <a:t>) </a:t>
            </a:r>
            <a:r>
              <a:rPr lang="es-ES" dirty="0"/>
              <a:t/>
            </a:r>
            <a:endParaRPr lang="es-ES" dirty="0"/>
          </a:p>
          <a:p>
            <a:pPr lvl="1"/>
            <a:r>
              <a:rPr lang="es-ES" dirty="0" err="1" smtClean="0"/>
              <a:t>Alpha </a:t>
            </a:r>
            <a:r>
              <a:rPr lang="es-ES" dirty="0" err="1"/>
              <a:t>Anywhere</a:t>
            </a:r>
            <a:r>
              <a:rPr lang="es-ES" dirty="0"/>
              <a:t>: Development based on C#, JavaScript, </a:t>
            </a:r>
            <a:r>
              <a:rPr lang="es-ES" dirty="0" err="1"/>
              <a:t>Xbasic</a:t>
            </a:r>
            <a:r>
              <a:rPr lang="es-ES" dirty="0"/>
              <a:t>, VB.NET-supported </a:t>
            </a:r>
            <a:r>
              <a:rPr lang="es-ES" dirty="0" err="1"/>
              <a:t>languages </a:t>
            </a:r>
            <a:r>
              <a:rPr lang="es-ES" dirty="0"/>
              <a:t>(VB, Cobra, C++) and translation to </a:t>
            </a:r>
            <a:r>
              <a:rPr lang="es-ES" dirty="0" smtClean="0"/>
              <a:t>mobile </a:t>
            </a:r>
            <a:r>
              <a:rPr lang="es-ES" dirty="0"/>
              <a:t>platforms </a:t>
            </a:r>
            <a:endParaRPr lang="es-ES" dirty="0"/>
          </a:p>
        </p:txBody>
      </p:sp>
      <p:sp>
        <p:nvSpPr>
          <p:cNvPr id="4" name="Marcador de pie de página 3"/>
          <p:cNvSpPr>
            <a:spLocks noGrp="1"/>
          </p:cNvSpPr>
          <p:nvPr>
            <p:ph type="ftr" sz="quarter" idx="11"/>
          </p:nvPr>
        </p:nvSpPr>
        <p:spPr/>
        <p:txBody>
          <a:bodyPr/>
          <a:lstStyle/>
          <a:p>
            <a:r>
              <a:rPr lang="es-ES" dirty="0" smtClean="0"/>
              <a:t>Intelligent Infrastructure Design for </a:t>
            </a:r>
            <a:r>
              <a:rPr lang="es-ES" dirty="0" err="1" smtClean="0"/>
              <a:t>IoT </a:t>
            </a:r>
            <a:r>
              <a:rPr lang="es-ES" dirty="0" smtClean="0"/>
              <a:t>- </a:t>
            </a:r>
            <a:r>
              <a:rPr lang="es-ES" dirty="0" err="1" smtClean="0"/>
              <a:t>MiOT </a:t>
            </a:r>
            <a:r>
              <a:rPr lang="es-ES" dirty="0" smtClean="0"/>
              <a:t>UCM</a:t>
            </a:r>
          </a:p>
          <a:p>
            <a:r>
              <a:rPr lang="es-ES" dirty="0"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21</a:t>
            </a:fld>
            <a:endParaRPr lang="es-ES"/>
          </a:p>
        </p:txBody>
      </p:sp>
    </p:spTree>
    <p:extLst>
      <p:ext uri="{BB962C8B-B14F-4D97-AF65-F5344CB8AC3E}">
        <p14:creationId xmlns:p14="http://schemas.microsoft.com/office/powerpoint/2010/main" val="176008232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21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Cross-platform development tools</a:t>
            </a:r>
          </a:p>
        </p:txBody>
      </p:sp>
      <p:sp>
        <p:nvSpPr>
          <p:cNvPr id="3" name="Marcador de contenido 2"/>
          <p:cNvSpPr>
            <a:spLocks noGrp="1"/>
          </p:cNvSpPr>
          <p:nvPr>
            <p:ph idx="1"/>
          </p:nvPr>
        </p:nvSpPr>
        <p:spPr/>
        <p:txBody>
          <a:bodyPr>
            <a:normAutofit/>
          </a:bodyPr>
          <a:lstStyle/>
          <a:p>
            <a:pPr lvl="1"/>
            <a:r>
              <a:rPr lang="es-ES" dirty="0" err="1" smtClean="0"/>
              <a:t>AngularJS </a:t>
            </a:r>
            <a:r>
              <a:rPr lang="es-ES" dirty="0" smtClean="0"/>
              <a:t>(Google): </a:t>
            </a:r>
            <a:r>
              <a:rPr lang="es-ES" dirty="0"/>
              <a:t>HTML5, CSS and JavaScript translated to </a:t>
            </a:r>
            <a:r>
              <a:rPr lang="es-ES" dirty="0" smtClean="0"/>
              <a:t>mobile </a:t>
            </a:r>
            <a:r>
              <a:rPr lang="es-ES" dirty="0"/>
              <a:t>platforms</a:t>
            </a:r>
          </a:p>
          <a:p>
            <a:pPr lvl="1"/>
            <a:r>
              <a:rPr lang="es-ES" dirty="0" err="1"/>
              <a:t>Appcelerator </a:t>
            </a:r>
            <a:r>
              <a:rPr lang="es-ES" dirty="0" err="1"/>
              <a:t>Titanium</a:t>
            </a:r>
            <a:r>
              <a:rPr lang="es-ES" dirty="0"/>
              <a:t>: Reuses JavaScript code common to </a:t>
            </a:r>
            <a:r>
              <a:rPr lang="es-ES" dirty="0" err="1"/>
              <a:t>mov </a:t>
            </a:r>
            <a:r>
              <a:rPr lang="es-ES" dirty="0"/>
              <a:t>platforms</a:t>
            </a:r>
            <a:r>
              <a:rPr lang="es-ES" dirty="0"/>
              <a:t>.</a:t>
            </a:r>
          </a:p>
          <a:p>
            <a:pPr lvl="1"/>
            <a:r>
              <a:rPr lang="es-ES" dirty="0" err="1"/>
              <a:t>ionic</a:t>
            </a:r>
            <a:r>
              <a:rPr lang="es-ES" dirty="0"/>
              <a:t>: HTML5, CSS and JavaScript translated to mobile platforms</a:t>
            </a:r>
          </a:p>
          <a:p>
            <a:pPr lvl="1"/>
            <a:r>
              <a:rPr lang="es-ES" dirty="0" err="1"/>
              <a:t>Qt</a:t>
            </a:r>
            <a:r>
              <a:rPr lang="es-ES" dirty="0"/>
              <a:t>: subscription-based service for C++ translated to </a:t>
            </a:r>
            <a:r>
              <a:rPr lang="es-ES" dirty="0" err="1" smtClean="0"/>
              <a:t>mov </a:t>
            </a:r>
            <a:r>
              <a:rPr lang="es-ES" dirty="0" smtClean="0"/>
              <a:t>platforms</a:t>
            </a:r>
            <a:r>
              <a:rPr lang="es-ES" dirty="0" smtClean="0"/>
              <a:t>. </a:t>
            </a:r>
            <a:r>
              <a:rPr lang="es-ES" dirty="0"/>
              <a:t/>
            </a:r>
            <a:endParaRPr lang="es-ES" dirty="0"/>
          </a:p>
          <a:p>
            <a:pPr lvl="1"/>
            <a:r>
              <a:rPr lang="es-ES" dirty="0" err="1"/>
              <a:t>Sencha</a:t>
            </a:r>
            <a:r>
              <a:rPr lang="es-ES" dirty="0"/>
              <a:t>: HTML5-based and translations to mobile platforms</a:t>
            </a:r>
          </a:p>
          <a:p>
            <a:pPr lvl="1"/>
            <a:r>
              <a:rPr lang="es-ES" dirty="0" err="1" smtClean="0"/>
              <a:t>Xamarin </a:t>
            </a:r>
            <a:r>
              <a:rPr lang="es-ES" dirty="0"/>
              <a:t>(MS): Ruby or C# code translated to </a:t>
            </a:r>
            <a:r>
              <a:rPr lang="es-ES" dirty="0" smtClean="0"/>
              <a:t>mobile </a:t>
            </a:r>
            <a:r>
              <a:rPr lang="es-ES" dirty="0"/>
              <a:t>platforms</a:t>
            </a:r>
          </a:p>
          <a:p>
            <a:pPr marL="457200" lvl="1" indent="0">
              <a:buNone/>
            </a:pPr>
            <a:endParaRPr lang="es-ES" dirty="0" smtClean="0"/>
          </a:p>
          <a:p>
            <a:r>
              <a:rPr lang="es-ES" dirty="0" smtClean="0"/>
              <a:t>(</a:t>
            </a:r>
            <a:r>
              <a:rPr lang="es-ES" dirty="0" err="1" smtClean="0"/>
              <a:t>Furlan</a:t>
            </a:r>
            <a:r>
              <a:rPr lang="es-ES" dirty="0" smtClean="0"/>
              <a:t>, 2107), gives another view, with a short summary of programming languages </a:t>
            </a:r>
            <a:endParaRPr lang="es-ES" dirty="0"/>
          </a:p>
          <a:p>
            <a:pPr lvl="1"/>
            <a:endParaRPr lang="es-ES" dirty="0" smtClean="0"/>
          </a:p>
          <a:p>
            <a:pPr lvl="1"/>
            <a:endParaRPr lang="es-ES" dirty="0" smtClean="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22</a:t>
            </a:fld>
            <a:endParaRPr lang="es-ES"/>
          </a:p>
        </p:txBody>
      </p:sp>
    </p:spTree>
    <p:extLst>
      <p:ext uri="{BB962C8B-B14F-4D97-AF65-F5344CB8AC3E}">
        <p14:creationId xmlns:p14="http://schemas.microsoft.com/office/powerpoint/2010/main" val="346717611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31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Cross-platform development tools</a:t>
            </a:r>
          </a:p>
        </p:txBody>
      </p:sp>
      <p:sp>
        <p:nvSpPr>
          <p:cNvPr id="3" name="Marcador de contenido 2"/>
          <p:cNvSpPr>
            <a:spLocks noGrp="1"/>
          </p:cNvSpPr>
          <p:nvPr>
            <p:ph idx="1"/>
          </p:nvPr>
        </p:nvSpPr>
        <p:spPr/>
        <p:txBody>
          <a:bodyPr/>
          <a:lstStyle/>
          <a:p>
            <a:r>
              <a:rPr lang="es-ES" dirty="0"/>
              <a:t>We will focus on Apache </a:t>
            </a:r>
            <a:r>
              <a:rPr lang="es-ES" dirty="0" err="1"/>
              <a:t>Cordova </a:t>
            </a:r>
            <a:r>
              <a:rPr lang="es-ES" dirty="0"/>
              <a:t/>
            </a:r>
            <a:endParaRPr lang="es-ES" dirty="0"/>
          </a:p>
          <a:p>
            <a:r>
              <a:rPr lang="es-ES" dirty="0"/>
              <a:t>However, I ask myself a question: how long will the market support so many platforms, so many programming languages and so many development applications?</a:t>
            </a:r>
          </a:p>
          <a:p>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23</a:t>
            </a:fld>
            <a:endParaRPr lang="es-ES"/>
          </a:p>
        </p:txBody>
      </p:sp>
      <p:pic>
        <p:nvPicPr>
          <p:cNvPr id="6" name="Picture 2" descr="Resultado de imagen de whatsapp emojis d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92" y="3876069"/>
            <a:ext cx="3393016" cy="169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2642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Index </a:t>
            </a:r>
            <a:endParaRPr lang="es-ES" dirty="0"/>
          </a:p>
        </p:txBody>
      </p:sp>
      <p:sp>
        <p:nvSpPr>
          <p:cNvPr id="3" name="Marcador de contenido 2"/>
          <p:cNvSpPr>
            <a:spLocks noGrp="1"/>
          </p:cNvSpPr>
          <p:nvPr>
            <p:ph idx="1"/>
          </p:nvPr>
        </p:nvSpPr>
        <p:spPr/>
        <p:txBody>
          <a:bodyPr/>
          <a:lstStyle/>
          <a:p>
            <a:r>
              <a:rPr lang="es-ES" dirty="0" smtClean="0"/>
              <a:t>References</a:t>
            </a:r>
          </a:p>
          <a:p>
            <a:r>
              <a:rPr lang="es-ES" dirty="0" smtClean="0"/>
              <a:t>Introduction</a:t>
            </a:r>
          </a:p>
          <a:p>
            <a:r>
              <a:rPr lang="es-ES" dirty="0" smtClean="0"/>
              <a:t>What is a platform?</a:t>
            </a:r>
          </a:p>
          <a:p>
            <a:r>
              <a:rPr lang="es-ES" dirty="0" smtClean="0"/>
              <a:t>A model-based approach</a:t>
            </a:r>
          </a:p>
          <a:p>
            <a:r>
              <a:rPr lang="es-ES" dirty="0" smtClean="0"/>
              <a:t>Cross-platform development tools</a:t>
            </a:r>
          </a:p>
          <a:p>
            <a:r>
              <a:rPr lang="es-ES" dirty="0" smtClean="0"/>
              <a:t>Apache </a:t>
            </a:r>
            <a:r>
              <a:rPr lang="es-ES" dirty="0" err="1" smtClean="0"/>
              <a:t>Cordova </a:t>
            </a:r>
            <a:endParaRPr lang="es-ES" dirty="0" smtClean="0"/>
          </a:p>
          <a:p>
            <a:r>
              <a:rPr lang="es-ES" dirty="0" smtClean="0"/>
              <a:t>Conclusions</a:t>
            </a:r>
          </a:p>
        </p:txBody>
      </p:sp>
      <p:sp>
        <p:nvSpPr>
          <p:cNvPr id="4" name="Marcador de pie de página 3"/>
          <p:cNvSpPr>
            <a:spLocks noGrp="1"/>
          </p:cNvSpPr>
          <p:nvPr>
            <p:ph type="ftr" sz="quarter" idx="11"/>
          </p:nvPr>
        </p:nvSpPr>
        <p:spPr/>
        <p:txBody>
          <a:bodyPr/>
          <a:lstStyle/>
          <a:p>
            <a:r>
              <a:rPr lang="es-ES" dirty="0" smtClean="0"/>
              <a:t>Intelligent Infrastructure Design for </a:t>
            </a:r>
            <a:r>
              <a:rPr lang="es-ES" dirty="0" err="1" smtClean="0"/>
              <a:t>IoT - </a:t>
            </a:r>
            <a:r>
              <a:rPr lang="es-ES" dirty="0" err="1" smtClean="0"/>
              <a:t>MiOT </a:t>
            </a:r>
            <a:r>
              <a:rPr lang="es-ES" dirty="0" smtClean="0"/>
              <a:t>UCM</a:t>
            </a:r>
          </a:p>
          <a:p>
            <a:r>
              <a:rPr lang="es-ES" dirty="0"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a:t>
            </a:fld>
            <a:endParaRPr lang="es-ES"/>
          </a:p>
        </p:txBody>
      </p:sp>
    </p:spTree>
    <p:extLst>
      <p:ext uri="{BB962C8B-B14F-4D97-AF65-F5344CB8AC3E}">
        <p14:creationId xmlns:p14="http://schemas.microsoft.com/office/powerpoint/2010/main" val="4624553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43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Apache </a:t>
            </a:r>
            <a:r>
              <a:rPr lang="es-ES" dirty="0" err="1"/>
              <a:t>Cordova </a:t>
            </a:r>
            <a:endParaRPr lang="es-ES" dirty="0"/>
          </a:p>
        </p:txBody>
      </p:sp>
      <p:sp>
        <p:nvSpPr>
          <p:cNvPr id="3" name="Marcador de contenido 2"/>
          <p:cNvSpPr>
            <a:spLocks noGrp="1"/>
          </p:cNvSpPr>
          <p:nvPr>
            <p:ph idx="1"/>
          </p:nvPr>
        </p:nvSpPr>
        <p:spPr/>
        <p:txBody>
          <a:bodyPr>
            <a:normAutofit lnSpcReduction="10000"/>
          </a:bodyPr>
          <a:lstStyle/>
          <a:p>
            <a:r>
              <a:rPr lang="es-ES" dirty="0" smtClean="0"/>
              <a:t>The underlying idea behind Apache </a:t>
            </a:r>
            <a:r>
              <a:rPr lang="es-ES" dirty="0" err="1" smtClean="0"/>
              <a:t>Cordova </a:t>
            </a:r>
            <a:r>
              <a:rPr lang="es-ES" dirty="0" smtClean="0"/>
              <a:t>is quite simple:</a:t>
            </a:r>
          </a:p>
          <a:p>
            <a:pPr lvl="1"/>
            <a:r>
              <a:rPr lang="es-ES" dirty="0" smtClean="0"/>
              <a:t>Build a mobile application based on the use of HTML5 and CSS for the presentation layer and JavaScript for the </a:t>
            </a:r>
            <a:r>
              <a:rPr lang="es-ES" i="1" dirty="0" smtClean="0"/>
              <a:t>business </a:t>
            </a:r>
            <a:r>
              <a:rPr lang="es-ES" i="1" dirty="0" smtClean="0"/>
              <a:t>layer. </a:t>
            </a:r>
            <a:r>
              <a:rPr lang="es-ES" dirty="0" smtClean="0"/>
              <a:t/>
            </a:r>
            <a:endParaRPr lang="es-ES" i="1" dirty="0" smtClean="0"/>
          </a:p>
          <a:p>
            <a:pPr lvl="1"/>
            <a:r>
              <a:rPr lang="es-ES" dirty="0" smtClean="0"/>
              <a:t>Apache </a:t>
            </a:r>
            <a:r>
              <a:rPr lang="es-ES" dirty="0" err="1" smtClean="0"/>
              <a:t>Cordova </a:t>
            </a:r>
            <a:r>
              <a:rPr lang="es-ES" dirty="0" smtClean="0"/>
              <a:t>provides generic libraries for handling mobile-specific functions (accelerometer, camera, geolocation, etc.). These libraries are called </a:t>
            </a:r>
            <a:r>
              <a:rPr lang="es-ES" i="1" dirty="0" smtClean="0"/>
              <a:t>Core </a:t>
            </a:r>
            <a:r>
              <a:rPr lang="es-ES" i="1" dirty="0" err="1" smtClean="0"/>
              <a:t>Plugins </a:t>
            </a:r>
            <a:r>
              <a:rPr lang="es-ES" dirty="0" smtClean="0"/>
              <a:t/>
            </a:r>
            <a:endParaRPr lang="es-ES" dirty="0" smtClean="0"/>
          </a:p>
          <a:p>
            <a:pPr lvl="1"/>
            <a:r>
              <a:rPr lang="es-ES" dirty="0" smtClean="0"/>
              <a:t>HTML and CSS run in a web browser window without the address bar on mobile: the </a:t>
            </a:r>
            <a:r>
              <a:rPr lang="es-ES" i="1" dirty="0" err="1" smtClean="0"/>
              <a:t>WebView </a:t>
            </a:r>
            <a:r>
              <a:rPr lang="es-ES" dirty="0" smtClean="0"/>
              <a:t>(</a:t>
            </a:r>
            <a:r>
              <a:rPr lang="es-ES" dirty="0" err="1" smtClean="0"/>
              <a:t>Looper</a:t>
            </a:r>
            <a:r>
              <a:rPr lang="es-ES" dirty="0" smtClean="0"/>
              <a:t>, 2015).</a:t>
            </a:r>
          </a:p>
          <a:p>
            <a:pPr lvl="1"/>
            <a:r>
              <a:rPr lang="es-ES" dirty="0" smtClean="0"/>
              <a:t>JavaScript code that can be interpreted by a browser, is maintained</a:t>
            </a:r>
          </a:p>
          <a:p>
            <a:pPr lvl="1"/>
            <a:r>
              <a:rPr lang="es-ES" dirty="0" smtClean="0"/>
              <a:t>Calls to </a:t>
            </a:r>
            <a:r>
              <a:rPr lang="es-ES" i="1" dirty="0" err="1" smtClean="0"/>
              <a:t>core </a:t>
            </a:r>
            <a:r>
              <a:rPr lang="es-ES" i="1" dirty="0" err="1" smtClean="0"/>
              <a:t>plugins </a:t>
            </a:r>
            <a:r>
              <a:rPr lang="es-ES" dirty="0" smtClean="0"/>
              <a:t>are translated into platform-specific library calls.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24</a:t>
            </a:fld>
            <a:endParaRPr lang="es-ES"/>
          </a:p>
        </p:txBody>
      </p:sp>
    </p:spTree>
    <p:extLst>
      <p:ext uri="{BB962C8B-B14F-4D97-AF65-F5344CB8AC3E}">
        <p14:creationId xmlns:p14="http://schemas.microsoft.com/office/powerpoint/2010/main" val="185144369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5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Apache </a:t>
            </a:r>
            <a:r>
              <a:rPr lang="es-ES" dirty="0" err="1"/>
              <a:t>Cordova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25</a:t>
            </a:fld>
            <a:endParaRPr lang="es-ES"/>
          </a:p>
        </p:txBody>
      </p:sp>
      <p:sp>
        <p:nvSpPr>
          <p:cNvPr id="6" name="CuadroTexto 5"/>
          <p:cNvSpPr txBox="1"/>
          <p:nvPr/>
        </p:nvSpPr>
        <p:spPr>
          <a:xfrm>
            <a:off x="1020064" y="2434336"/>
            <a:ext cx="906017" cy="369332"/>
          </a:xfrm>
          <a:prstGeom prst="rect">
            <a:avLst/>
          </a:prstGeom>
          <a:noFill/>
        </p:spPr>
        <p:txBody>
          <a:bodyPr wrap="none" rtlCol="0">
            <a:spAutoFit/>
          </a:bodyPr>
          <a:lstStyle/>
          <a:p>
            <a:r>
              <a:rPr lang="es-ES" dirty="0" smtClean="0">
                <a:solidFill>
                  <a:schemeClr val="accent6">
                    <a:lumMod val="75000"/>
                  </a:schemeClr>
                </a:solidFill>
              </a:rPr>
              <a:t>HTML5 </a:t>
            </a:r>
            <a:endParaRPr lang="es-ES" dirty="0">
              <a:solidFill>
                <a:schemeClr val="accent6">
                  <a:lumMod val="75000"/>
                </a:schemeClr>
              </a:solidFill>
            </a:endParaRPr>
          </a:p>
        </p:txBody>
      </p:sp>
      <p:sp>
        <p:nvSpPr>
          <p:cNvPr id="7" name="CuadroTexto 6"/>
          <p:cNvSpPr txBox="1"/>
          <p:nvPr/>
        </p:nvSpPr>
        <p:spPr>
          <a:xfrm>
            <a:off x="1020064" y="2765552"/>
            <a:ext cx="519694" cy="369332"/>
          </a:xfrm>
          <a:prstGeom prst="rect">
            <a:avLst/>
          </a:prstGeom>
          <a:noFill/>
        </p:spPr>
        <p:txBody>
          <a:bodyPr wrap="none" rtlCol="0">
            <a:spAutoFit/>
          </a:bodyPr>
          <a:lstStyle/>
          <a:p>
            <a:r>
              <a:rPr lang="es-ES" dirty="0" smtClean="0">
                <a:solidFill>
                  <a:schemeClr val="accent6">
                    <a:lumMod val="75000"/>
                  </a:schemeClr>
                </a:solidFill>
              </a:rPr>
              <a:t>CSS</a:t>
            </a:r>
            <a:endParaRPr lang="es-ES" dirty="0">
              <a:solidFill>
                <a:schemeClr val="accent6">
                  <a:lumMod val="75000"/>
                </a:schemeClr>
              </a:solidFill>
            </a:endParaRPr>
          </a:p>
        </p:txBody>
      </p:sp>
      <p:sp>
        <p:nvSpPr>
          <p:cNvPr id="8" name="CuadroTexto 7"/>
          <p:cNvSpPr txBox="1"/>
          <p:nvPr/>
        </p:nvSpPr>
        <p:spPr>
          <a:xfrm>
            <a:off x="1060704" y="3096768"/>
            <a:ext cx="3856184" cy="923330"/>
          </a:xfrm>
          <a:prstGeom prst="rect">
            <a:avLst/>
          </a:prstGeom>
          <a:noFill/>
        </p:spPr>
        <p:txBody>
          <a:bodyPr wrap="none" rtlCol="0">
            <a:spAutoFit/>
          </a:bodyPr>
          <a:lstStyle/>
          <a:p>
            <a:r>
              <a:rPr lang="es-ES" dirty="0" smtClean="0">
                <a:solidFill>
                  <a:schemeClr val="accent1">
                    <a:lumMod val="75000"/>
                  </a:schemeClr>
                </a:solidFill>
              </a:rPr>
              <a:t>JavaScript </a:t>
            </a:r>
          </a:p>
          <a:p>
            <a:r>
              <a:rPr lang="es-ES" dirty="0" smtClean="0"/>
              <a:t>+</a:t>
            </a:r>
          </a:p>
          <a:p>
            <a:r>
              <a:rPr lang="es-ES" dirty="0" smtClean="0">
                <a:solidFill>
                  <a:schemeClr val="accent4">
                    <a:lumMod val="75000"/>
                  </a:schemeClr>
                </a:solidFill>
              </a:rPr>
              <a:t>Calling Apache </a:t>
            </a:r>
            <a:r>
              <a:rPr lang="es-ES" dirty="0" err="1" smtClean="0">
                <a:solidFill>
                  <a:schemeClr val="accent4">
                    <a:lumMod val="75000"/>
                  </a:schemeClr>
                </a:solidFill>
              </a:rPr>
              <a:t>Cordova </a:t>
            </a:r>
            <a:r>
              <a:rPr lang="es-ES" dirty="0" smtClean="0">
                <a:solidFill>
                  <a:schemeClr val="accent4">
                    <a:lumMod val="75000"/>
                  </a:schemeClr>
                </a:solidFill>
              </a:rPr>
              <a:t>Core </a:t>
            </a:r>
            <a:r>
              <a:rPr lang="es-ES" dirty="0" err="1" smtClean="0">
                <a:solidFill>
                  <a:schemeClr val="accent4">
                    <a:lumMod val="75000"/>
                  </a:schemeClr>
                </a:solidFill>
              </a:rPr>
              <a:t>Plugins</a:t>
            </a:r>
            <a:endParaRPr lang="es-ES" dirty="0">
              <a:solidFill>
                <a:schemeClr val="accent4">
                  <a:lumMod val="75000"/>
                </a:schemeClr>
              </a:solidFill>
            </a:endParaRPr>
          </a:p>
        </p:txBody>
      </p:sp>
      <p:sp>
        <p:nvSpPr>
          <p:cNvPr id="9" name="CuadroTexto 8"/>
          <p:cNvSpPr txBox="1"/>
          <p:nvPr/>
        </p:nvSpPr>
        <p:spPr>
          <a:xfrm>
            <a:off x="883907" y="1899396"/>
            <a:ext cx="4236160" cy="369332"/>
          </a:xfrm>
          <a:prstGeom prst="rect">
            <a:avLst/>
          </a:prstGeom>
          <a:noFill/>
        </p:spPr>
        <p:txBody>
          <a:bodyPr wrap="none" rtlCol="0">
            <a:spAutoFit/>
          </a:bodyPr>
          <a:lstStyle/>
          <a:p>
            <a:r>
              <a:rPr lang="es-ES" b="1" dirty="0" smtClean="0">
                <a:solidFill>
                  <a:schemeClr val="accent4">
                    <a:lumMod val="75000"/>
                  </a:schemeClr>
                </a:solidFill>
              </a:rPr>
              <a:t>Platform-independent application</a:t>
            </a:r>
            <a:endParaRPr lang="es-ES" b="1" dirty="0">
              <a:solidFill>
                <a:schemeClr val="accent4">
                  <a:lumMod val="75000"/>
                </a:schemeClr>
              </a:solidFill>
            </a:endParaRPr>
          </a:p>
        </p:txBody>
      </p:sp>
      <p:sp>
        <p:nvSpPr>
          <p:cNvPr id="10" name="CuadroTexto 9"/>
          <p:cNvSpPr txBox="1"/>
          <p:nvPr/>
        </p:nvSpPr>
        <p:spPr>
          <a:xfrm>
            <a:off x="5022506" y="3725909"/>
            <a:ext cx="2412263" cy="923330"/>
          </a:xfrm>
          <a:prstGeom prst="rect">
            <a:avLst/>
          </a:prstGeom>
          <a:noFill/>
        </p:spPr>
        <p:txBody>
          <a:bodyPr wrap="none" rtlCol="0">
            <a:spAutoFit/>
          </a:bodyPr>
          <a:lstStyle/>
          <a:p>
            <a:r>
              <a:rPr lang="es-ES" dirty="0" smtClean="0">
                <a:solidFill>
                  <a:srgbClr val="FF0000"/>
                </a:solidFill>
              </a:rPr>
              <a:t>Apache </a:t>
            </a:r>
            <a:r>
              <a:rPr lang="es-ES" dirty="0" err="1" smtClean="0">
                <a:solidFill>
                  <a:srgbClr val="FF0000"/>
                </a:solidFill>
              </a:rPr>
              <a:t>Cordova </a:t>
            </a:r>
            <a:r>
              <a:rPr lang="es-ES" dirty="0" err="1" smtClean="0">
                <a:solidFill>
                  <a:srgbClr val="FF0000"/>
                </a:solidFill>
              </a:rPr>
              <a:t>Engine </a:t>
            </a:r>
            <a:r>
              <a:rPr lang="es-ES" dirty="0" err="1" smtClean="0">
                <a:solidFill>
                  <a:srgbClr val="FF0000"/>
                </a:solidFill>
              </a:rPr>
              <a:t/>
            </a:r>
            <a:r>
              <a:rPr lang="es-ES" dirty="0" smtClean="0">
                <a:solidFill>
                  <a:srgbClr val="FF0000"/>
                </a:solidFill>
              </a:rPr>
              <a:t/>
            </a:r>
            <a:br>
              <a:rPr lang="es-ES" dirty="0" smtClean="0">
                <a:solidFill>
                  <a:srgbClr val="FF0000"/>
                </a:solidFill>
              </a:rPr>
            </a:br>
            <a:r>
              <a:rPr lang="es-ES" dirty="0" smtClean="0">
                <a:solidFill>
                  <a:srgbClr val="FF0000"/>
                </a:solidFill>
              </a:rPr>
              <a:t>	+</a:t>
            </a:r>
            <a:br>
              <a:rPr lang="es-ES" dirty="0" smtClean="0">
                <a:solidFill>
                  <a:srgbClr val="FF0000"/>
                </a:solidFill>
              </a:rPr>
            </a:br>
            <a:r>
              <a:rPr lang="es-ES" dirty="0" err="1" smtClean="0">
                <a:solidFill>
                  <a:srgbClr val="FF0000"/>
                </a:solidFill>
              </a:rPr>
              <a:t>Platform </a:t>
            </a:r>
            <a:r>
              <a:rPr lang="es-ES" dirty="0" err="1" smtClean="0">
                <a:solidFill>
                  <a:srgbClr val="FF0000"/>
                </a:solidFill>
              </a:rPr>
              <a:t>Selection </a:t>
            </a:r>
            <a:r>
              <a:rPr lang="es-ES" dirty="0" smtClean="0">
                <a:solidFill>
                  <a:srgbClr val="FF0000"/>
                </a:solidFill>
              </a:rPr>
              <a:t>(</a:t>
            </a:r>
            <a:r>
              <a:rPr lang="es-ES" dirty="0" smtClean="0">
                <a:solidFill>
                  <a:srgbClr val="7030A0"/>
                </a:solidFill>
              </a:rPr>
              <a:t>iOS</a:t>
            </a:r>
            <a:r>
              <a:rPr lang="es-ES" dirty="0" smtClean="0">
                <a:solidFill>
                  <a:srgbClr val="FF0000"/>
                </a:solidFill>
              </a:rPr>
              <a:t>)</a:t>
            </a:r>
            <a:endParaRPr lang="es-ES" dirty="0">
              <a:solidFill>
                <a:srgbClr val="FF0000"/>
              </a:solidFill>
            </a:endParaRPr>
          </a:p>
        </p:txBody>
      </p:sp>
      <p:sp>
        <p:nvSpPr>
          <p:cNvPr id="11" name="Flecha derecha 10"/>
          <p:cNvSpPr/>
          <p:nvPr/>
        </p:nvSpPr>
        <p:spPr>
          <a:xfrm>
            <a:off x="5877702" y="3134884"/>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7849616" y="2671844"/>
            <a:ext cx="1082348" cy="369332"/>
          </a:xfrm>
          <a:prstGeom prst="rect">
            <a:avLst/>
          </a:prstGeom>
          <a:noFill/>
        </p:spPr>
        <p:txBody>
          <a:bodyPr wrap="none" rtlCol="0">
            <a:spAutoFit/>
          </a:bodyPr>
          <a:lstStyle/>
          <a:p>
            <a:r>
              <a:rPr lang="es-ES" dirty="0" err="1" smtClean="0">
                <a:solidFill>
                  <a:schemeClr val="accent6">
                    <a:lumMod val="75000"/>
                  </a:schemeClr>
                </a:solidFill>
              </a:rPr>
              <a:t>WebView</a:t>
            </a:r>
            <a:endParaRPr lang="es-ES" dirty="0">
              <a:solidFill>
                <a:schemeClr val="accent6">
                  <a:lumMod val="75000"/>
                </a:schemeClr>
              </a:solidFill>
            </a:endParaRPr>
          </a:p>
        </p:txBody>
      </p:sp>
      <p:sp>
        <p:nvSpPr>
          <p:cNvPr id="13" name="CuadroTexto 12"/>
          <p:cNvSpPr txBox="1"/>
          <p:nvPr/>
        </p:nvSpPr>
        <p:spPr>
          <a:xfrm>
            <a:off x="7849616" y="3004622"/>
            <a:ext cx="2397003" cy="923330"/>
          </a:xfrm>
          <a:prstGeom prst="rect">
            <a:avLst/>
          </a:prstGeom>
          <a:noFill/>
        </p:spPr>
        <p:txBody>
          <a:bodyPr wrap="none" rtlCol="0">
            <a:spAutoFit/>
          </a:bodyPr>
          <a:lstStyle/>
          <a:p>
            <a:r>
              <a:rPr lang="es-ES" dirty="0" smtClean="0">
                <a:solidFill>
                  <a:schemeClr val="accent1">
                    <a:lumMod val="75000"/>
                  </a:schemeClr>
                </a:solidFill>
              </a:rPr>
              <a:t>JavaScript </a:t>
            </a:r>
          </a:p>
          <a:p>
            <a:r>
              <a:rPr lang="es-ES" dirty="0" smtClean="0"/>
              <a:t>+</a:t>
            </a:r>
          </a:p>
          <a:p>
            <a:r>
              <a:rPr lang="es-ES" dirty="0" smtClean="0">
                <a:solidFill>
                  <a:srgbClr val="7030A0"/>
                </a:solidFill>
              </a:rPr>
              <a:t>Calls to iOS libraries</a:t>
            </a:r>
            <a:endParaRPr lang="es-ES" dirty="0">
              <a:solidFill>
                <a:srgbClr val="7030A0"/>
              </a:solidFill>
            </a:endParaRPr>
          </a:p>
        </p:txBody>
      </p:sp>
      <p:sp>
        <p:nvSpPr>
          <p:cNvPr id="16" name="CuadroTexto 15"/>
          <p:cNvSpPr txBox="1"/>
          <p:nvPr/>
        </p:nvSpPr>
        <p:spPr>
          <a:xfrm>
            <a:off x="7438125" y="1912048"/>
            <a:ext cx="4300665" cy="369332"/>
          </a:xfrm>
          <a:prstGeom prst="rect">
            <a:avLst/>
          </a:prstGeom>
          <a:noFill/>
        </p:spPr>
        <p:txBody>
          <a:bodyPr wrap="none" rtlCol="0">
            <a:spAutoFit/>
          </a:bodyPr>
          <a:lstStyle/>
          <a:p>
            <a:r>
              <a:rPr lang="es-ES" b="1" dirty="0" smtClean="0">
                <a:solidFill>
                  <a:srgbClr val="7030A0"/>
                </a:solidFill>
              </a:rPr>
              <a:t>Platform-specific application (iOS)</a:t>
            </a:r>
            <a:endParaRPr lang="es-ES" b="1" dirty="0">
              <a:solidFill>
                <a:srgbClr val="7030A0"/>
              </a:solidFill>
            </a:endParaRPr>
          </a:p>
        </p:txBody>
      </p:sp>
      <p:sp>
        <p:nvSpPr>
          <p:cNvPr id="17" name="AutoShape 2" descr="Resultado de imagen de apache cord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https://cordova.apache.org/static/img/cordova_b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144" y="873385"/>
            <a:ext cx="2185263" cy="24584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979714" y="2336800"/>
            <a:ext cx="3893737" cy="175790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7546923" y="2336800"/>
            <a:ext cx="3893737" cy="174024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3850820"/>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62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Apache </a:t>
            </a:r>
            <a:r>
              <a:rPr lang="es-ES" dirty="0" err="1"/>
              <a:t>Cordova </a:t>
            </a:r>
            <a:endParaRPr lang="es-ES" dirty="0"/>
          </a:p>
        </p:txBody>
      </p:sp>
      <p:sp>
        <p:nvSpPr>
          <p:cNvPr id="3" name="Marcador de contenido 2"/>
          <p:cNvSpPr>
            <a:spLocks noGrp="1"/>
          </p:cNvSpPr>
          <p:nvPr>
            <p:ph idx="1"/>
          </p:nvPr>
        </p:nvSpPr>
        <p:spPr>
          <a:xfrm>
            <a:off x="838200" y="1825625"/>
            <a:ext cx="10515600" cy="1942507"/>
          </a:xfrm>
        </p:spPr>
        <p:txBody>
          <a:bodyPr/>
          <a:lstStyle/>
          <a:p>
            <a:r>
              <a:rPr lang="es-ES" dirty="0" smtClean="0"/>
              <a:t>In a way, it is a similar concept to MDA, but the transformations are defined between programming languages, not between </a:t>
            </a:r>
            <a:r>
              <a:rPr lang="es-ES" dirty="0" smtClean="0"/>
              <a:t>design </a:t>
            </a:r>
            <a:r>
              <a:rPr lang="es-ES" dirty="0" err="1" smtClean="0"/>
              <a:t>metamodels.</a:t>
            </a:r>
          </a:p>
          <a:p>
            <a:r>
              <a:rPr lang="es-ES" dirty="0" smtClean="0"/>
              <a:t>It is simpler, but we do not have a design model.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26</a:t>
            </a:fld>
            <a:endParaRPr lang="es-ES"/>
          </a:p>
        </p:txBody>
      </p:sp>
      <p:pic>
        <p:nvPicPr>
          <p:cNvPr id="8" name="Picture 2" descr="http://www.hashslush.com/wp-content/uploads/2014/01/mostused_whatsapp_emoticons_hashslush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174" y="3903069"/>
            <a:ext cx="1516063" cy="159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71581"/>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 </a:t>
            </a:r>
            <a:endParaRPr lang="es-ES" dirty="0"/>
          </a:p>
        </p:txBody>
      </p:sp>
      <p:sp>
        <p:nvSpPr>
          <p:cNvPr id="3" name="Marcador de contenido 2"/>
          <p:cNvSpPr>
            <a:spLocks noGrp="1"/>
          </p:cNvSpPr>
          <p:nvPr>
            <p:ph idx="1"/>
          </p:nvPr>
        </p:nvSpPr>
        <p:spPr/>
        <p:txBody>
          <a:bodyPr/>
          <a:lstStyle/>
          <a:p>
            <a:r>
              <a:rPr lang="es-ES" dirty="0" smtClean="0"/>
              <a:t>The platforms supported by Apache </a:t>
            </a:r>
            <a:r>
              <a:rPr lang="es-ES" dirty="0" err="1" smtClean="0"/>
              <a:t>Cordova </a:t>
            </a:r>
            <a:r>
              <a:rPr lang="es-ES" dirty="0" smtClean="0"/>
              <a:t>are:</a:t>
            </a:r>
          </a:p>
          <a:p>
            <a:pPr lvl="1"/>
            <a:r>
              <a:rPr lang="es-ES" dirty="0" smtClean="0"/>
              <a:t>Android</a:t>
            </a:r>
          </a:p>
          <a:p>
            <a:pPr lvl="1"/>
            <a:r>
              <a:rPr lang="es-ES" strike="sngStrike" dirty="0" smtClean="0"/>
              <a:t>BlackBerry 10 </a:t>
            </a:r>
          </a:p>
          <a:p>
            <a:pPr lvl="1"/>
            <a:r>
              <a:rPr lang="es-ES" dirty="0" smtClean="0"/>
              <a:t>iOS</a:t>
            </a:r>
          </a:p>
          <a:p>
            <a:pPr lvl="1"/>
            <a:r>
              <a:rPr lang="es-ES" dirty="0" smtClean="0"/>
              <a:t>OS X (very limited)</a:t>
            </a:r>
          </a:p>
          <a:p>
            <a:pPr lvl="1"/>
            <a:r>
              <a:rPr lang="es-ES" strike="sngStrike" dirty="0" smtClean="0"/>
              <a:t>Ubuntu</a:t>
            </a:r>
          </a:p>
          <a:p>
            <a:pPr lvl="1"/>
            <a:r>
              <a:rPr lang="es-ES" dirty="0" smtClean="0"/>
              <a:t>Windows </a:t>
            </a:r>
            <a:r>
              <a:rPr lang="es-ES" dirty="0" err="1" smtClean="0"/>
              <a:t>Phone </a:t>
            </a:r>
            <a:r>
              <a:rPr lang="es-ES" dirty="0" smtClean="0"/>
              <a:t>8.1</a:t>
            </a:r>
          </a:p>
          <a:p>
            <a:pPr lvl="1"/>
            <a:r>
              <a:rPr lang="es-ES" dirty="0" smtClean="0"/>
              <a:t>Windows 8.1, 10</a:t>
            </a:r>
          </a:p>
          <a:p>
            <a:r>
              <a:rPr lang="es-ES" dirty="0" smtClean="0"/>
              <a:t>Apache </a:t>
            </a:r>
            <a:r>
              <a:rPr lang="es-ES" dirty="0" err="1" smtClean="0"/>
              <a:t>Cordova </a:t>
            </a:r>
            <a:r>
              <a:rPr lang="es-ES" dirty="0" smtClean="0"/>
              <a:t>can work for both cross-platform and platform-specific development.</a:t>
            </a:r>
          </a:p>
          <a:p>
            <a:pPr lvl="1"/>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27</a:t>
            </a:fld>
            <a:endParaRPr lang="es-ES"/>
          </a:p>
        </p:txBody>
      </p:sp>
    </p:spTree>
    <p:extLst>
      <p:ext uri="{BB962C8B-B14F-4D97-AF65-F5344CB8AC3E}">
        <p14:creationId xmlns:p14="http://schemas.microsoft.com/office/powerpoint/2010/main" val="224856437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81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28</a:t>
            </a:fld>
            <a:endParaRPr lang="es-ES"/>
          </a:p>
        </p:txBody>
      </p:sp>
      <p:sp>
        <p:nvSpPr>
          <p:cNvPr id="10" name="CuadroTexto 9"/>
          <p:cNvSpPr txBox="1"/>
          <p:nvPr/>
        </p:nvSpPr>
        <p:spPr>
          <a:xfrm>
            <a:off x="838200" y="5917551"/>
            <a:ext cx="3843937" cy="369332"/>
          </a:xfrm>
          <a:prstGeom prst="rect">
            <a:avLst/>
          </a:prstGeom>
          <a:noFill/>
        </p:spPr>
        <p:txBody>
          <a:bodyPr wrap="none" rtlCol="0">
            <a:spAutoFit/>
          </a:bodyPr>
          <a:lstStyle/>
          <a:p>
            <a:r>
              <a:rPr lang="es-ES" dirty="0" smtClean="0"/>
              <a:t>Apache </a:t>
            </a:r>
            <a:r>
              <a:rPr lang="es-ES" dirty="0" err="1" smtClean="0"/>
              <a:t>Cordova </a:t>
            </a:r>
            <a:r>
              <a:rPr lang="es-ES" dirty="0" smtClean="0"/>
              <a:t>platform </a:t>
            </a:r>
            <a:r>
              <a:rPr lang="es-ES" dirty="0" smtClean="0"/>
              <a:t>support </a:t>
            </a:r>
            <a:endParaRPr lang="es-ES" dirty="0"/>
          </a:p>
        </p:txBody>
      </p:sp>
      <p:pic>
        <p:nvPicPr>
          <p:cNvPr id="2" name="Imagen 1"/>
          <p:cNvPicPr>
            <a:picLocks noChangeAspect="1"/>
          </p:cNvPicPr>
          <p:nvPr/>
        </p:nvPicPr>
        <p:blipFill>
          <a:blip r:embed="rId2"/>
          <a:stretch>
            <a:fillRect/>
          </a:stretch>
        </p:blipFill>
        <p:spPr>
          <a:xfrm>
            <a:off x="5073054" y="52750"/>
            <a:ext cx="4816670" cy="6668724"/>
          </a:xfrm>
          <a:prstGeom prst="rect">
            <a:avLst/>
          </a:prstGeom>
        </p:spPr>
      </p:pic>
    </p:spTree>
    <p:extLst>
      <p:ext uri="{BB962C8B-B14F-4D97-AF65-F5344CB8AC3E}">
        <p14:creationId xmlns:p14="http://schemas.microsoft.com/office/powerpoint/2010/main" val="73654234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292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 </a:t>
            </a:r>
            <a:endParaRPr lang="es-ES" dirty="0"/>
          </a:p>
        </p:txBody>
      </p:sp>
      <p:sp>
        <p:nvSpPr>
          <p:cNvPr id="3" name="Marcador de contenido 2"/>
          <p:cNvSpPr>
            <a:spLocks noGrp="1"/>
          </p:cNvSpPr>
          <p:nvPr>
            <p:ph idx="1"/>
          </p:nvPr>
        </p:nvSpPr>
        <p:spPr/>
        <p:txBody>
          <a:bodyPr>
            <a:normAutofit/>
          </a:bodyPr>
          <a:lstStyle/>
          <a:p>
            <a:r>
              <a:rPr lang="es-ES" dirty="0" smtClean="0"/>
              <a:t>Apache </a:t>
            </a:r>
            <a:r>
              <a:rPr lang="es-ES" dirty="0" err="1" smtClean="0"/>
              <a:t>Cordova </a:t>
            </a:r>
            <a:r>
              <a:rPr lang="es-ES" dirty="0" smtClean="0"/>
              <a:t>runs on </a:t>
            </a:r>
            <a:r>
              <a:rPr lang="es-ES" i="1" dirty="0" smtClean="0"/>
              <a:t>node.js</a:t>
            </a:r>
          </a:p>
          <a:p>
            <a:pPr lvl="1"/>
            <a:r>
              <a:rPr lang="es-ES" dirty="0" smtClean="0"/>
              <a:t>node.js is a </a:t>
            </a:r>
            <a:r>
              <a:rPr lang="es-ES" dirty="0" smtClean="0"/>
              <a:t>server-side </a:t>
            </a:r>
            <a:r>
              <a:rPr lang="es-ES" dirty="0" smtClean="0"/>
              <a:t>JavaScript interpreter </a:t>
            </a:r>
            <a:r>
              <a:rPr lang="es-ES" dirty="0" smtClean="0"/>
              <a:t>that uses </a:t>
            </a:r>
            <a:r>
              <a:rPr lang="es-ES" dirty="0"/>
              <a:t>V8 JavaScript </a:t>
            </a:r>
            <a:r>
              <a:rPr lang="es-ES" dirty="0" smtClean="0"/>
              <a:t>as its underlying engine (</a:t>
            </a:r>
            <a:r>
              <a:rPr lang="es-ES" dirty="0" err="1" smtClean="0"/>
              <a:t>Abernethy</a:t>
            </a:r>
            <a:r>
              <a:rPr lang="es-ES" dirty="0" smtClean="0"/>
              <a:t>, 2011).</a:t>
            </a:r>
          </a:p>
          <a:p>
            <a:pPr lvl="1"/>
            <a:r>
              <a:rPr lang="es-ES" dirty="0" smtClean="0"/>
              <a:t>V8 </a:t>
            </a:r>
            <a:r>
              <a:rPr lang="es-ES" dirty="0"/>
              <a:t>JavaScript </a:t>
            </a:r>
            <a:r>
              <a:rPr lang="es-ES" dirty="0" smtClean="0"/>
              <a:t>is the engine that </a:t>
            </a:r>
            <a:r>
              <a:rPr lang="es-ES" dirty="0"/>
              <a:t>Google uses with its </a:t>
            </a:r>
            <a:r>
              <a:rPr lang="es-ES" dirty="0" smtClean="0"/>
              <a:t>Chrome </a:t>
            </a:r>
            <a:r>
              <a:rPr lang="es-ES" dirty="0"/>
              <a:t>browser.</a:t>
            </a:r>
          </a:p>
          <a:p>
            <a:pPr lvl="1"/>
            <a:r>
              <a:rPr lang="es-ES" dirty="0" smtClean="0"/>
              <a:t>Although node.js is a server-side interpreter, it can be used locally.</a:t>
            </a:r>
          </a:p>
          <a:p>
            <a:pPr lvl="1"/>
            <a:r>
              <a:rPr lang="es-ES" dirty="0" smtClean="0"/>
              <a:t>It is not intended to be deployed as easily as Apache Web Server or </a:t>
            </a:r>
            <a:r>
              <a:rPr lang="es-ES" dirty="0" err="1" smtClean="0"/>
              <a:t>Tomcat. </a:t>
            </a:r>
            <a:r>
              <a:rPr lang="es-ES" dirty="0" smtClean="0"/>
              <a:t/>
            </a:r>
            <a:endParaRPr lang="es-ES" dirty="0"/>
          </a:p>
          <a:p>
            <a:pPr marL="0" indent="0">
              <a:buNone/>
            </a:pP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29</a:t>
            </a:fld>
            <a:endParaRPr lang="es-ES"/>
          </a:p>
        </p:txBody>
      </p:sp>
      <p:pic>
        <p:nvPicPr>
          <p:cNvPr id="7" name="Imagen 6"/>
          <p:cNvPicPr>
            <a:picLocks noChangeAspect="1"/>
          </p:cNvPicPr>
          <p:nvPr/>
        </p:nvPicPr>
        <p:blipFill>
          <a:blip r:embed="rId2"/>
          <a:stretch>
            <a:fillRect/>
          </a:stretch>
        </p:blipFill>
        <p:spPr>
          <a:xfrm>
            <a:off x="4729162" y="4500563"/>
            <a:ext cx="2733675" cy="1676400"/>
          </a:xfrm>
          <a:prstGeom prst="rect">
            <a:avLst/>
          </a:prstGeom>
        </p:spPr>
      </p:pic>
    </p:spTree>
    <p:extLst>
      <p:ext uri="{BB962C8B-B14F-4D97-AF65-F5344CB8AC3E}">
        <p14:creationId xmlns:p14="http://schemas.microsoft.com/office/powerpoint/2010/main" val="4200763171"/>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 </a:t>
            </a:r>
            <a:endParaRPr lang="es-ES" dirty="0"/>
          </a:p>
        </p:txBody>
      </p:sp>
      <p:sp>
        <p:nvSpPr>
          <p:cNvPr id="3" name="Marcador de contenido 2"/>
          <p:cNvSpPr>
            <a:spLocks noGrp="1"/>
          </p:cNvSpPr>
          <p:nvPr>
            <p:ph idx="1"/>
          </p:nvPr>
        </p:nvSpPr>
        <p:spPr/>
        <p:txBody>
          <a:bodyPr/>
          <a:lstStyle/>
          <a:p>
            <a:r>
              <a:rPr lang="es-ES" dirty="0" smtClean="0"/>
              <a:t>Building an application with </a:t>
            </a:r>
            <a:r>
              <a:rPr lang="es-ES" dirty="0" err="1" smtClean="0"/>
              <a:t>Cordova </a:t>
            </a:r>
            <a:r>
              <a:rPr lang="es-ES" dirty="0" smtClean="0"/>
              <a:t>is very </a:t>
            </a:r>
            <a:r>
              <a:rPr lang="es-ES" dirty="0"/>
              <a:t>simple:</a:t>
            </a:r>
            <a:br>
              <a:rPr lang="es-ES" dirty="0"/>
            </a:br>
            <a:r>
              <a:rPr lang="es-ES" dirty="0" smtClean="0"/>
              <a:t>https://cordova.apache.org/docs/en/latest/guide/cli/index.html</a:t>
            </a:r>
          </a:p>
          <a:p>
            <a:pPr lvl="1"/>
            <a:r>
              <a:rPr lang="es-ES" dirty="0" smtClean="0"/>
              <a:t>You need to have it installed:</a:t>
            </a:r>
          </a:p>
          <a:p>
            <a:pPr lvl="2"/>
            <a:r>
              <a:rPr lang="es-ES" dirty="0" smtClean="0"/>
              <a:t>Android SDK</a:t>
            </a:r>
          </a:p>
          <a:p>
            <a:pPr lvl="2"/>
            <a:r>
              <a:rPr lang="es-ES" dirty="0" smtClean="0"/>
              <a:t>Android Studio, with an Android Virtual </a:t>
            </a:r>
            <a:r>
              <a:rPr lang="es-ES" dirty="0" err="1" smtClean="0"/>
              <a:t>Device </a:t>
            </a:r>
            <a:r>
              <a:rPr lang="es-ES" dirty="0" smtClean="0"/>
              <a:t>(AVD) created with </a:t>
            </a:r>
            <a:r>
              <a:rPr lang="es-ES" b="1" dirty="0" smtClean="0"/>
              <a:t>no spaces in the name </a:t>
            </a:r>
          </a:p>
          <a:p>
            <a:pPr lvl="1"/>
            <a:r>
              <a:rPr lang="es-ES" dirty="0" smtClean="0"/>
              <a:t>An application is created from the command line: </a:t>
            </a:r>
            <a:r>
              <a:rPr lang="es-ES" sz="2000" dirty="0" smtClean="0">
                <a:latin typeface="Courier New" panose="02070309020205020404" pitchFamily="49" charset="0"/>
                <a:cs typeface="Courier New" panose="02070309020205020404" pitchFamily="49" charset="0"/>
              </a:rPr>
              <a:t>$ </a:t>
            </a:r>
            <a:r>
              <a:rPr lang="es-ES" sz="2000" dirty="0" err="1" smtClean="0">
                <a:latin typeface="Courier New" panose="02070309020205020404" pitchFamily="49" charset="0"/>
                <a:cs typeface="Courier New" panose="02070309020205020404" pitchFamily="49" charset="0"/>
              </a:rPr>
              <a:t>cordova </a:t>
            </a:r>
            <a:r>
              <a:rPr lang="es-ES" sz="2000" dirty="0" err="1" smtClean="0">
                <a:latin typeface="Courier New" panose="02070309020205020404" pitchFamily="49" charset="0"/>
                <a:cs typeface="Courier New" panose="02070309020205020404" pitchFamily="49" charset="0"/>
              </a:rPr>
              <a:t>create </a:t>
            </a:r>
            <a:r>
              <a:rPr lang="es-ES" sz="2000" dirty="0" smtClean="0">
                <a:latin typeface="Courier New" panose="02070309020205020404" pitchFamily="49" charset="0"/>
                <a:cs typeface="Courier New" panose="02070309020205020404" pitchFamily="49" charset="0"/>
              </a:rPr>
              <a:t>hello</a:t>
            </a:r>
          </a:p>
          <a:p>
            <a:pPr lvl="1"/>
            <a:r>
              <a:rPr lang="es-ES" dirty="0" smtClean="0"/>
              <a:t>The desired platforms are added: </a:t>
            </a:r>
            <a:r>
              <a:rPr lang="es-ES" sz="2000" dirty="0">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cordova </a:t>
            </a:r>
            <a:r>
              <a:rPr lang="es-ES" sz="2000" dirty="0" err="1">
                <a:latin typeface="Courier New" panose="02070309020205020404" pitchFamily="49" charset="0"/>
                <a:cs typeface="Courier New" panose="02070309020205020404" pitchFamily="49" charset="0"/>
              </a:rPr>
              <a:t>platform </a:t>
            </a:r>
            <a:r>
              <a:rPr lang="es-ES" sz="2000" dirty="0" err="1">
                <a:latin typeface="Courier New" panose="02070309020205020404" pitchFamily="49" charset="0"/>
                <a:cs typeface="Courier New" panose="02070309020205020404" pitchFamily="49" charset="0"/>
              </a:rPr>
              <a:t>add </a:t>
            </a:r>
            <a:r>
              <a:rPr lang="es-ES" sz="2000" dirty="0" err="1" smtClean="0">
                <a:latin typeface="Courier New" panose="02070309020205020404" pitchFamily="49" charset="0"/>
                <a:cs typeface="Courier New" panose="02070309020205020404" pitchFamily="49" charset="0"/>
              </a:rPr>
              <a:t>android</a:t>
            </a:r>
            <a:endParaRPr lang="es-ES" sz="2000" dirty="0">
              <a:latin typeface="Courier New" panose="02070309020205020404" pitchFamily="49" charset="0"/>
              <a:cs typeface="Courier New" panose="02070309020205020404" pitchFamily="49" charset="0"/>
            </a:endParaRPr>
          </a:p>
          <a:p>
            <a:pPr lvl="1"/>
            <a:r>
              <a:rPr lang="es-ES" dirty="0" err="1" smtClean="0"/>
              <a:t>Plugins </a:t>
            </a:r>
            <a:r>
              <a:rPr lang="es-ES" dirty="0" smtClean="0"/>
              <a:t>are added</a:t>
            </a:r>
            <a:r>
              <a:rPr lang="es-ES" dirty="0" smtClean="0"/>
              <a:t>: </a:t>
            </a:r>
            <a:r>
              <a:rPr lang="es-ES" sz="2000" dirty="0">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cordova </a:t>
            </a:r>
            <a:r>
              <a:rPr lang="es-ES" sz="2000" dirty="0" err="1">
                <a:latin typeface="Courier New" panose="02070309020205020404" pitchFamily="49" charset="0"/>
                <a:cs typeface="Courier New" panose="02070309020205020404" pitchFamily="49" charset="0"/>
              </a:rPr>
              <a:t>plugin </a:t>
            </a:r>
            <a:r>
              <a:rPr lang="es-ES" sz="2000" dirty="0" err="1">
                <a:latin typeface="Courier New" panose="02070309020205020404" pitchFamily="49" charset="0"/>
                <a:cs typeface="Courier New" panose="02070309020205020404" pitchFamily="49" charset="0"/>
              </a:rPr>
              <a:t>add </a:t>
            </a:r>
            <a:r>
              <a:rPr lang="es-ES" sz="2000" dirty="0" err="1">
                <a:latin typeface="Courier New" panose="02070309020205020404" pitchFamily="49" charset="0"/>
                <a:cs typeface="Courier New" panose="02070309020205020404" pitchFamily="49" charset="0"/>
              </a:rPr>
              <a:t>cordova-plugin-camera</a:t>
            </a:r>
          </a:p>
          <a:p>
            <a:pPr lvl="1"/>
            <a:r>
              <a:rPr lang="es-ES" dirty="0"/>
              <a:t>HTML, CSS and JavaScript files are edited externally.</a:t>
            </a:r>
          </a:p>
          <a:p>
            <a:pPr lvl="1"/>
            <a:r>
              <a:rPr lang="es-ES" dirty="0" smtClean="0"/>
              <a:t>The application is built (with or without platform): </a:t>
            </a:r>
            <a:r>
              <a:rPr lang="es-ES" sz="2000" dirty="0">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cordova </a:t>
            </a:r>
            <a:r>
              <a:rPr lang="es-ES" sz="2000" dirty="0" err="1">
                <a:latin typeface="Courier New" panose="02070309020205020404" pitchFamily="49" charset="0"/>
                <a:cs typeface="Courier New" panose="02070309020205020404" pitchFamily="49" charset="0"/>
              </a:rPr>
              <a:t>build </a:t>
            </a:r>
            <a:r>
              <a:rPr lang="es-ES" sz="2000" dirty="0" err="1" smtClean="0">
                <a:latin typeface="Courier New" panose="02070309020205020404" pitchFamily="49" charset="0"/>
                <a:cs typeface="Courier New" panose="02070309020205020404" pitchFamily="49" charset="0"/>
              </a:rPr>
              <a:t>android</a:t>
            </a:r>
            <a:endParaRPr lang="es-ES" sz="2000" dirty="0">
              <a:latin typeface="Courier New" panose="02070309020205020404" pitchFamily="49" charset="0"/>
              <a:cs typeface="Courier New" panose="02070309020205020404" pitchFamily="49" charset="0"/>
            </a:endParaRPr>
          </a:p>
          <a:p>
            <a:pPr lvl="1"/>
            <a:r>
              <a:rPr lang="es-ES" dirty="0" smtClean="0"/>
              <a:t>The application is tested: </a:t>
            </a:r>
            <a:r>
              <a:rPr lang="es-ES" sz="2000" dirty="0">
                <a:latin typeface="Courier New" panose="02070309020205020404" pitchFamily="49" charset="0"/>
                <a:cs typeface="Courier New" panose="02070309020205020404" pitchFamily="49" charset="0"/>
              </a:rPr>
              <a:t>$ </a:t>
            </a:r>
            <a:r>
              <a:rPr lang="es-ES" sz="2000" dirty="0" err="1">
                <a:latin typeface="Courier New" panose="02070309020205020404" pitchFamily="49" charset="0"/>
                <a:cs typeface="Courier New" panose="02070309020205020404" pitchFamily="49" charset="0"/>
              </a:rPr>
              <a:t>cordova </a:t>
            </a:r>
            <a:r>
              <a:rPr lang="es-ES" sz="2000" dirty="0" err="1">
                <a:latin typeface="Courier New" panose="02070309020205020404" pitchFamily="49" charset="0"/>
                <a:cs typeface="Courier New" panose="02070309020205020404" pitchFamily="49" charset="0"/>
              </a:rPr>
              <a:t>emulate </a:t>
            </a:r>
            <a:r>
              <a:rPr lang="es-ES" sz="2000" dirty="0" err="1">
                <a:latin typeface="Courier New" panose="02070309020205020404" pitchFamily="49" charset="0"/>
                <a:cs typeface="Courier New" panose="02070309020205020404" pitchFamily="49" charset="0"/>
              </a:rPr>
              <a:t>android</a:t>
            </a:r>
            <a:endParaRPr lang="es-ES" sz="2000" dirty="0">
              <a:latin typeface="Courier New" panose="02070309020205020404" pitchFamily="49" charset="0"/>
              <a:cs typeface="Courier New" panose="02070309020205020404" pitchFamily="49" charset="0"/>
            </a:endParaRP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30</a:t>
            </a:fld>
            <a:endParaRPr lang="es-ES"/>
          </a:p>
        </p:txBody>
      </p:sp>
    </p:spTree>
    <p:extLst>
      <p:ext uri="{BB962C8B-B14F-4D97-AF65-F5344CB8AC3E}">
        <p14:creationId xmlns:p14="http://schemas.microsoft.com/office/powerpoint/2010/main" val="2917428635"/>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11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Apache </a:t>
            </a:r>
            <a:r>
              <a:rPr lang="es-ES" dirty="0" err="1"/>
              <a:t>Cordova </a:t>
            </a:r>
            <a:endParaRPr lang="es-ES" dirty="0"/>
          </a:p>
        </p:txBody>
      </p:sp>
      <p:sp>
        <p:nvSpPr>
          <p:cNvPr id="3" name="Marcador de contenido 2"/>
          <p:cNvSpPr>
            <a:spLocks noGrp="1"/>
          </p:cNvSpPr>
          <p:nvPr>
            <p:ph idx="1"/>
          </p:nvPr>
        </p:nvSpPr>
        <p:spPr>
          <a:xfrm>
            <a:off x="838199" y="1825624"/>
            <a:ext cx="11275089" cy="5032375"/>
          </a:xfrm>
        </p:spPr>
        <p:txBody>
          <a:bodyPr>
            <a:normAutofit lnSpcReduction="10000"/>
          </a:bodyPr>
          <a:lstStyle/>
          <a:p>
            <a:r>
              <a:rPr lang="es-ES" dirty="0"/>
              <a:t>Example:</a:t>
            </a:r>
            <a:br>
              <a:rPr lang="es-ES" dirty="0"/>
            </a:br>
          </a:p>
          <a:p>
            <a:pPr marL="0" indent="0">
              <a:buNone/>
            </a:pPr>
            <a:r>
              <a:rPr lang="es-ES" sz="1800" dirty="0" smtClean="0">
                <a:latin typeface="Courier New" panose="02070309020205020404" pitchFamily="49" charset="0"/>
                <a:cs typeface="Courier New" panose="02070309020205020404" pitchFamily="49" charset="0"/>
              </a:rPr>
              <a:t>&lt; </a:t>
            </a:r>
            <a:r>
              <a:rPr lang="es-ES" sz="1800" dirty="0" err="1" smtClean="0">
                <a:latin typeface="Courier New" panose="02070309020205020404" pitchFamily="49" charset="0"/>
                <a:cs typeface="Courier New" panose="02070309020205020404" pitchFamily="49" charset="0"/>
              </a:rPr>
              <a:t>html&gt;</a:t>
            </a:r>
            <a:br>
              <a:rPr lang="es-ES" sz="1800" dirty="0" smtClean="0">
                <a:latin typeface="Courier New" panose="02070309020205020404" pitchFamily="49" charset="0"/>
                <a:cs typeface="Courier New" panose="02070309020205020404" pitchFamily="49" charset="0"/>
              </a:rPr>
            </a:br>
            <a:r>
              <a:rPr lang="es-ES" sz="1800" dirty="0" smtClean="0">
                <a:latin typeface="Courier New" panose="02070309020205020404" pitchFamily="49" charset="0"/>
                <a:cs typeface="Courier New" panose="02070309020205020404" pitchFamily="49" charset="0"/>
              </a:rPr>
              <a:t>……………………………</a:t>
            </a:r>
            <a:br>
              <a:rPr lang="es-ES" sz="1800" dirty="0" smtClean="0">
                <a:latin typeface="Courier New" panose="02070309020205020404" pitchFamily="49" charset="0"/>
                <a:cs typeface="Courier New" panose="02070309020205020404" pitchFamily="49" charset="0"/>
              </a:rPr>
            </a:br>
            <a:r>
              <a:rPr lang="es-ES" sz="1800" dirty="0" err="1" smtClean="0">
                <a:latin typeface="Courier New" panose="02070309020205020404" pitchFamily="49" charset="0"/>
                <a:cs typeface="Courier New" panose="02070309020205020404" pitchFamily="49" charset="0"/>
              </a:rPr>
              <a:t>  </a:t>
            </a:r>
            <a:r>
              <a:rPr lang="es-ES" sz="1800" dirty="0" smtClean="0">
                <a:latin typeface="Courier New" panose="02070309020205020404" pitchFamily="49" charset="0"/>
                <a:cs typeface="Courier New" panose="02070309020205020404" pitchFamily="49" charset="0"/>
              </a:rPr>
              <a:t>&lt; </a:t>
            </a:r>
            <a:r>
              <a:rPr lang="es-ES" sz="1800" dirty="0" err="1" smtClean="0">
                <a:latin typeface="Courier New" panose="02070309020205020404" pitchFamily="49" charset="0"/>
                <a:cs typeface="Courier New" panose="02070309020205020404" pitchFamily="49" charset="0"/>
              </a:rPr>
              <a:t>body&gt;</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a:t>
            </a:r>
            <a:r>
              <a:rPr lang="es-ES" sz="1800" dirty="0" smtClean="0">
                <a:latin typeface="Courier New" panose="02070309020205020404" pitchFamily="49" charset="0"/>
                <a:cs typeface="Courier New" panose="02070309020205020404" pitchFamily="49" charset="0"/>
              </a:rPr>
              <a:t>&lt; </a:t>
            </a:r>
            <a:r>
              <a:rPr lang="es-ES" sz="1800" dirty="0">
                <a:latin typeface="Courier New" panose="02070309020205020404" pitchFamily="49" charset="0"/>
                <a:cs typeface="Courier New" panose="02070309020205020404" pitchFamily="49" charset="0"/>
              </a:rPr>
              <a:t>div&gt;</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&lt;h1&gt;Say hello&lt;/h1&gt;.              </a:t>
            </a:r>
            <a:r>
              <a:rPr lang="es-ES" sz="1800" dirty="0" smtClean="0">
                <a:latin typeface="Courier New" panose="02070309020205020404" pitchFamily="49" charset="0"/>
                <a:cs typeface="Courier New" panose="02070309020205020404" pitchFamily="49" charset="0"/>
              </a:rPr>
              <a:t/>
            </a:r>
            <a:br>
              <a:rPr lang="es-ES" sz="1800" dirty="0" smtClean="0">
                <a:latin typeface="Courier New" panose="02070309020205020404" pitchFamily="49" charset="0"/>
                <a:cs typeface="Courier New" panose="02070309020205020404" pitchFamily="49" charset="0"/>
              </a:rPr>
            </a:br>
            <a:r>
              <a:rPr lang="es-ES" sz="1800" dirty="0" err="1">
                <a:latin typeface="Courier New" panose="02070309020205020404" pitchFamily="49" charset="0"/>
                <a:cs typeface="Courier New" panose="02070309020205020404" pitchFamily="49" charset="0"/>
              </a:rPr>
              <a:t>      </a:t>
            </a:r>
            <a:r>
              <a:rPr lang="es-ES" sz="1800" dirty="0" smtClean="0">
                <a:latin typeface="Courier New" panose="02070309020205020404" pitchFamily="49" charset="0"/>
                <a:cs typeface="Courier New" panose="02070309020205020404" pitchFamily="49" charset="0"/>
              </a:rPr>
              <a:t>&lt; </a:t>
            </a:r>
            <a:r>
              <a:rPr lang="es-ES" sz="1800" dirty="0">
                <a:latin typeface="Courier New" panose="02070309020205020404" pitchFamily="49" charset="0"/>
                <a:cs typeface="Courier New" panose="02070309020205020404" pitchFamily="49" charset="0"/>
              </a:rPr>
              <a:t>input </a:t>
            </a:r>
            <a:r>
              <a:rPr lang="es-ES" sz="1800" dirty="0" err="1">
                <a:latin typeface="Courier New" panose="02070309020205020404" pitchFamily="49" charset="0"/>
                <a:cs typeface="Courier New" panose="02070309020205020404" pitchFamily="49" charset="0"/>
              </a:rPr>
              <a:t>type=</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button</a:t>
            </a:r>
            <a:r>
              <a:rPr lang="es-ES" sz="1800" dirty="0">
                <a:latin typeface="Courier New" panose="02070309020205020404" pitchFamily="49" charset="0"/>
                <a:cs typeface="Courier New" panose="02070309020205020404" pitchFamily="49" charset="0"/>
              </a:rPr>
              <a:t>" id="</a:t>
            </a:r>
            <a:r>
              <a:rPr lang="es-ES" sz="1800" dirty="0" err="1">
                <a:latin typeface="Courier New" panose="02070309020205020404" pitchFamily="49" charset="0"/>
                <a:cs typeface="Courier New" panose="02070309020205020404" pitchFamily="49" charset="0"/>
              </a:rPr>
              <a:t>sayHello</a:t>
            </a:r>
            <a:r>
              <a:rPr lang="es-ES" sz="1800" dirty="0">
                <a:latin typeface="Courier New" panose="02070309020205020404" pitchFamily="49" charset="0"/>
                <a:cs typeface="Courier New" panose="02070309020205020404" pitchFamily="49" charset="0"/>
              </a:rPr>
              <a:t>" </a:t>
            </a:r>
            <a:r>
              <a:rPr lang="es-ES" sz="1800" dirty="0" err="1">
                <a:latin typeface="Courier New" panose="02070309020205020404" pitchFamily="49" charset="0"/>
                <a:cs typeface="Courier New" panose="02070309020205020404" pitchFamily="49" charset="0"/>
              </a:rPr>
              <a:t>value=</a:t>
            </a:r>
            <a:r>
              <a:rPr lang="es-ES" sz="1800" dirty="0">
                <a:latin typeface="Courier New" panose="02070309020205020404" pitchFamily="49" charset="0"/>
                <a:cs typeface="Courier New" panose="02070309020205020404" pitchFamily="49" charset="0"/>
              </a:rPr>
              <a:t>"greet</a:t>
            </a:r>
            <a:r>
              <a:rPr lang="es-ES" sz="1800" dirty="0" smtClean="0">
                <a:latin typeface="Courier New" panose="02070309020205020404" pitchFamily="49" charset="0"/>
                <a:cs typeface="Courier New" panose="02070309020205020404" pitchFamily="49" charset="0"/>
              </a:rPr>
              <a:t>"/&gt;</a:t>
            </a:r>
            <a:br>
              <a:rPr lang="es-ES" sz="1800" dirty="0" smtClean="0">
                <a:latin typeface="Courier New" panose="02070309020205020404" pitchFamily="49" charset="0"/>
                <a:cs typeface="Courier New" panose="02070309020205020404" pitchFamily="49" charset="0"/>
              </a:rPr>
            </a:br>
            <a:r>
              <a:rPr lang="es-ES" sz="1800" dirty="0" smtClean="0">
                <a:latin typeface="Courier New" panose="02070309020205020404" pitchFamily="49" charset="0"/>
                <a:cs typeface="Courier New" panose="02070309020205020404" pitchFamily="49" charset="0"/>
              </a:rPr>
              <a:t>    &lt;/div&gt;</a:t>
            </a:r>
            <a:br>
              <a:rPr lang="es-ES" sz="1800" dirty="0" smtClean="0">
                <a:latin typeface="Courier New" panose="02070309020205020404" pitchFamily="49" charset="0"/>
                <a:cs typeface="Courier New" panose="02070309020205020404" pitchFamily="49" charset="0"/>
              </a:rPr>
            </a:br>
            <a:r>
              <a:rPr lang="es-ES" sz="1800" dirty="0" smtClean="0">
                <a:latin typeface="Courier New" panose="02070309020205020404" pitchFamily="49" charset="0"/>
                <a:cs typeface="Courier New" panose="02070309020205020404" pitchFamily="49" charset="0"/>
              </a:rPr>
              <a:t>    &lt;div&gt;</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&lt;h1&gt;Photo&lt;/h1&gt;</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a:t>
            </a:r>
            <a:r>
              <a:rPr lang="es-ES" sz="1800" dirty="0">
                <a:latin typeface="Courier New" panose="02070309020205020404" pitchFamily="49" charset="0"/>
                <a:cs typeface="Courier New" panose="02070309020205020404" pitchFamily="49" charset="0"/>
              </a:rPr>
              <a:t>&lt;input </a:t>
            </a:r>
            <a:r>
              <a:rPr lang="es-ES" sz="1800" dirty="0" err="1">
                <a:latin typeface="Courier New" panose="02070309020205020404" pitchFamily="49" charset="0"/>
                <a:cs typeface="Courier New" panose="02070309020205020404" pitchFamily="49" charset="0"/>
              </a:rPr>
              <a:t>type=</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button</a:t>
            </a:r>
            <a:r>
              <a:rPr lang="es-ES" sz="1800" dirty="0">
                <a:latin typeface="Courier New" panose="02070309020205020404" pitchFamily="49" charset="0"/>
                <a:cs typeface="Courier New" panose="02070309020205020404" pitchFamily="49" charset="0"/>
              </a:rPr>
              <a:t>" id="</a:t>
            </a:r>
            <a:r>
              <a:rPr lang="es-ES" sz="1800" dirty="0" err="1">
                <a:latin typeface="Courier New" panose="02070309020205020404" pitchFamily="49" charset="0"/>
                <a:cs typeface="Courier New" panose="02070309020205020404" pitchFamily="49" charset="0"/>
              </a:rPr>
              <a:t>takePhoto</a:t>
            </a:r>
            <a:r>
              <a:rPr lang="es-ES" sz="1800" dirty="0">
                <a:latin typeface="Courier New" panose="02070309020205020404" pitchFamily="49" charset="0"/>
                <a:cs typeface="Courier New" panose="02070309020205020404" pitchFamily="49" charset="0"/>
              </a:rPr>
              <a:t>" </a:t>
            </a:r>
            <a:r>
              <a:rPr lang="es-ES" sz="1800" dirty="0" err="1">
                <a:latin typeface="Courier New" panose="02070309020205020404" pitchFamily="49" charset="0"/>
                <a:cs typeface="Courier New" panose="02070309020205020404" pitchFamily="49" charset="0"/>
              </a:rPr>
              <a:t>value=</a:t>
            </a:r>
            <a:r>
              <a:rPr lang="es-ES" sz="1800" dirty="0">
                <a:latin typeface="Courier New" panose="02070309020205020404" pitchFamily="49" charset="0"/>
                <a:cs typeface="Courier New" panose="02070309020205020404" pitchFamily="49" charset="0"/>
              </a:rPr>
              <a:t>"photo" /&gt;</a:t>
            </a:r>
            <a:r>
              <a:rPr lang="es-ES" sz="1800" dirty="0" smtClean="0">
                <a:latin typeface="Courier New" panose="02070309020205020404" pitchFamily="49" charset="0"/>
                <a:cs typeface="Courier New" panose="02070309020205020404" pitchFamily="49" charset="0"/>
              </a:rPr>
              <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a:t>
            </a:r>
            <a:r>
              <a:rPr lang="es-ES" sz="1800" dirty="0" smtClean="0">
                <a:latin typeface="Courier New" panose="02070309020205020404" pitchFamily="49" charset="0"/>
                <a:cs typeface="Courier New" panose="02070309020205020404" pitchFamily="49" charset="0"/>
              </a:rPr>
              <a:t>&lt; </a:t>
            </a:r>
            <a:r>
              <a:rPr lang="es-ES" sz="1800" dirty="0">
                <a:latin typeface="Courier New" panose="02070309020205020404" pitchFamily="49" charset="0"/>
                <a:cs typeface="Courier New" panose="02070309020205020404" pitchFamily="49" charset="0"/>
              </a:rPr>
              <a:t>div id="</a:t>
            </a:r>
            <a:r>
              <a:rPr lang="es-ES" sz="1800" dirty="0" err="1">
                <a:latin typeface="Courier New" panose="02070309020205020404" pitchFamily="49" charset="0"/>
                <a:cs typeface="Courier New" panose="02070309020205020404" pitchFamily="49" charset="0"/>
              </a:rPr>
              <a:t>thePhoto</a:t>
            </a:r>
            <a:r>
              <a:rPr lang="es-ES" sz="1800" dirty="0" smtClean="0">
                <a:latin typeface="Courier New" panose="02070309020205020404" pitchFamily="49" charset="0"/>
                <a:cs typeface="Courier New" panose="02070309020205020404" pitchFamily="49" charset="0"/>
              </a:rPr>
              <a:t>"&gt;</a:t>
            </a:r>
            <a:br>
              <a:rPr lang="es-ES" sz="1800" dirty="0" smtClean="0">
                <a:latin typeface="Courier New" panose="02070309020205020404" pitchFamily="49" charset="0"/>
                <a:cs typeface="Courier New" panose="02070309020205020404" pitchFamily="49" charset="0"/>
              </a:rPr>
            </a:br>
            <a:r>
              <a:rPr lang="es-ES" sz="1800" dirty="0" smtClean="0">
                <a:latin typeface="Courier New" panose="02070309020205020404" pitchFamily="49" charset="0"/>
                <a:cs typeface="Courier New" panose="02070309020205020404" pitchFamily="49" charset="0"/>
              </a:rPr>
              <a:t>    &lt;/div&gt;</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a:t>
            </a:r>
            <a:r>
              <a:rPr lang="es-ES" sz="1800" dirty="0">
                <a:latin typeface="Courier New" panose="02070309020205020404" pitchFamily="49" charset="0"/>
                <a:cs typeface="Courier New" panose="02070309020205020404" pitchFamily="49" charset="0"/>
              </a:rPr>
              <a:t>&lt;script </a:t>
            </a:r>
            <a:r>
              <a:rPr lang="es-ES" sz="1800" dirty="0" err="1">
                <a:latin typeface="Courier New" panose="02070309020205020404" pitchFamily="49" charset="0"/>
                <a:cs typeface="Courier New" panose="02070309020205020404" pitchFamily="49" charset="0"/>
              </a:rPr>
              <a:t>type=</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text/javascript</a:t>
            </a:r>
            <a:r>
              <a:rPr lang="es-ES" sz="1800" dirty="0">
                <a:latin typeface="Courier New" panose="02070309020205020404" pitchFamily="49" charset="0"/>
                <a:cs typeface="Courier New" panose="02070309020205020404" pitchFamily="49" charset="0"/>
              </a:rPr>
              <a:t>" </a:t>
            </a:r>
            <a:r>
              <a:rPr lang="es-ES" sz="1800" dirty="0" err="1">
                <a:latin typeface="Courier New" panose="02070309020205020404" pitchFamily="49" charset="0"/>
                <a:cs typeface="Courier New" panose="02070309020205020404" pitchFamily="49" charset="0"/>
              </a:rPr>
              <a:t>src=</a:t>
            </a:r>
            <a:r>
              <a:rPr lang="es-ES" sz="1800" dirty="0">
                <a:latin typeface="Courier New" panose="02070309020205020404" pitchFamily="49" charset="0"/>
                <a:cs typeface="Courier New" panose="02070309020205020404" pitchFamily="49" charset="0"/>
              </a:rPr>
              <a:t>"cordova.js"&gt;&lt;/script&gt;        </a:t>
            </a:r>
            <a:r>
              <a:rPr lang="es-ES" sz="1800" dirty="0" smtClean="0">
                <a:latin typeface="Courier New" panose="02070309020205020404" pitchFamily="49" charset="0"/>
                <a:cs typeface="Courier New" panose="02070309020205020404" pitchFamily="49" charset="0"/>
              </a:rPr>
              <a:t/>
            </a:r>
            <a:br>
              <a:rPr lang="es-ES" sz="1800" dirty="0" smtClean="0">
                <a:latin typeface="Courier New" panose="02070309020205020404" pitchFamily="49" charset="0"/>
                <a:cs typeface="Courier New" panose="02070309020205020404" pitchFamily="49" charset="0"/>
              </a:rPr>
            </a:br>
            <a:r>
              <a:rPr lang="es-ES" sz="1800" dirty="0">
                <a:latin typeface="Courier New" panose="02070309020205020404" pitchFamily="49" charset="0"/>
                <a:cs typeface="Courier New" panose="02070309020205020404" pitchFamily="49" charset="0"/>
              </a:rPr>
              <a:t>   </a:t>
            </a:r>
            <a:r>
              <a:rPr lang="es-ES" sz="1800" dirty="0" smtClean="0">
                <a:latin typeface="Courier New" panose="02070309020205020404" pitchFamily="49" charset="0"/>
                <a:cs typeface="Courier New" panose="02070309020205020404" pitchFamily="49" charset="0"/>
              </a:rPr>
              <a:t>&lt; </a:t>
            </a:r>
            <a:r>
              <a:rPr lang="es-ES" sz="1800" dirty="0">
                <a:latin typeface="Courier New" panose="02070309020205020404" pitchFamily="49" charset="0"/>
                <a:cs typeface="Courier New" panose="02070309020205020404" pitchFamily="49" charset="0"/>
              </a:rPr>
              <a:t>script </a:t>
            </a:r>
            <a:r>
              <a:rPr lang="es-ES" sz="1800" dirty="0" err="1">
                <a:latin typeface="Courier New" panose="02070309020205020404" pitchFamily="49" charset="0"/>
                <a:cs typeface="Courier New" panose="02070309020205020404" pitchFamily="49" charset="0"/>
              </a:rPr>
              <a:t>type=</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text/javascript</a:t>
            </a:r>
            <a:r>
              <a:rPr lang="es-ES" sz="1800" dirty="0">
                <a:latin typeface="Courier New" panose="02070309020205020404" pitchFamily="49" charset="0"/>
                <a:cs typeface="Courier New" panose="02070309020205020404" pitchFamily="49" charset="0"/>
              </a:rPr>
              <a:t>" </a:t>
            </a:r>
            <a:r>
              <a:rPr lang="es-ES" sz="1800" dirty="0" err="1">
                <a:latin typeface="Courier New" panose="02070309020205020404" pitchFamily="49" charset="0"/>
                <a:cs typeface="Courier New" panose="02070309020205020404" pitchFamily="49" charset="0"/>
              </a:rPr>
              <a:t>src=</a:t>
            </a:r>
            <a:r>
              <a:rPr lang="es-ES" sz="1800" dirty="0">
                <a:latin typeface="Courier New" panose="02070309020205020404" pitchFamily="49" charset="0"/>
                <a:cs typeface="Courier New" panose="02070309020205020404" pitchFamily="49" charset="0"/>
              </a:rPr>
              <a:t>"</a:t>
            </a:r>
            <a:r>
              <a:rPr lang="es-ES" sz="1800" dirty="0" err="1">
                <a:latin typeface="Courier New" panose="02070309020205020404" pitchFamily="49" charset="0"/>
                <a:cs typeface="Courier New" panose="02070309020205020404" pitchFamily="49" charset="0"/>
              </a:rPr>
              <a:t>js/index</a:t>
            </a:r>
            <a:r>
              <a:rPr lang="es-ES" sz="1800" dirty="0">
                <a:latin typeface="Courier New" panose="02070309020205020404" pitchFamily="49" charset="0"/>
                <a:cs typeface="Courier New" panose="02070309020205020404" pitchFamily="49" charset="0"/>
              </a:rPr>
              <a:t>.js"&gt;&lt;/script&gt;    </a:t>
            </a:r>
            <a:r>
              <a:rPr lang="es-ES" sz="1800" dirty="0" smtClean="0">
                <a:latin typeface="Courier New" panose="02070309020205020404" pitchFamily="49" charset="0"/>
                <a:cs typeface="Courier New" panose="02070309020205020404" pitchFamily="49" charset="0"/>
              </a:rPr>
              <a:t/>
            </a:r>
            <a:br>
              <a:rPr lang="es-ES" sz="1800" dirty="0" smtClean="0">
                <a:latin typeface="Courier New" panose="02070309020205020404" pitchFamily="49" charset="0"/>
                <a:cs typeface="Courier New" panose="02070309020205020404" pitchFamily="49" charset="0"/>
              </a:rPr>
            </a:br>
            <a:r>
              <a:rPr lang="es-ES" sz="1800" dirty="0" smtClean="0">
                <a:latin typeface="Courier New" panose="02070309020205020404" pitchFamily="49" charset="0"/>
                <a:cs typeface="Courier New" panose="02070309020205020404" pitchFamily="49" charset="0"/>
              </a:rPr>
              <a:t>  &lt;/body&gt;</a:t>
            </a:r>
          </a:p>
          <a:p>
            <a:pPr marL="0" indent="0">
              <a:buNone/>
            </a:pPr>
            <a:r>
              <a:rPr lang="es-ES" sz="1800" dirty="0" smtClean="0">
                <a:latin typeface="Courier New" panose="02070309020205020404" pitchFamily="49" charset="0"/>
                <a:cs typeface="Courier New" panose="02070309020205020404" pitchFamily="49" charset="0"/>
              </a:rPr>
              <a:t>&lt;/html&gt;</a:t>
            </a:r>
            <a:endParaRPr lang="es-ES" sz="1800" dirty="0">
              <a:latin typeface="Courier New" panose="02070309020205020404" pitchFamily="49" charset="0"/>
              <a:cs typeface="Courier New" panose="02070309020205020404" pitchFamily="49" charset="0"/>
            </a:endParaRP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31</a:t>
            </a:fld>
            <a:endParaRPr lang="es-ES"/>
          </a:p>
        </p:txBody>
      </p:sp>
    </p:spTree>
    <p:extLst>
      <p:ext uri="{BB962C8B-B14F-4D97-AF65-F5344CB8AC3E}">
        <p14:creationId xmlns:p14="http://schemas.microsoft.com/office/powerpoint/2010/main" val="216973685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23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 </a:t>
            </a:r>
            <a:endParaRPr lang="es-ES" dirty="0"/>
          </a:p>
        </p:txBody>
      </p:sp>
      <p:sp>
        <p:nvSpPr>
          <p:cNvPr id="3" name="Marcador de contenido 2"/>
          <p:cNvSpPr>
            <a:spLocks noGrp="1"/>
          </p:cNvSpPr>
          <p:nvPr>
            <p:ph idx="1"/>
          </p:nvPr>
        </p:nvSpPr>
        <p:spPr>
          <a:xfrm>
            <a:off x="838200" y="1825625"/>
            <a:ext cx="11154664" cy="4351338"/>
          </a:xfrm>
        </p:spPr>
        <p:txBody>
          <a:bodyPr>
            <a:normAutofit/>
          </a:bodyPr>
          <a:lstStyle/>
          <a:p>
            <a:pPr marL="0" indent="0">
              <a:buNone/>
            </a:pPr>
            <a:r>
              <a:rPr lang="es-ES" sz="1900" dirty="0" err="1">
                <a:latin typeface="Courier New" panose="02070309020205020404" pitchFamily="49" charset="0"/>
                <a:cs typeface="Courier New" panose="02070309020205020404" pitchFamily="49" charset="0"/>
              </a:rPr>
              <a:t>document.addEventListener</a:t>
            </a:r>
            <a:r>
              <a:rPr lang="es-ES" sz="1900" dirty="0">
                <a:latin typeface="Courier New" panose="02070309020205020404" pitchFamily="49" charset="0"/>
                <a:cs typeface="Courier New" panose="02070309020205020404" pitchFamily="49" charset="0"/>
              </a:rPr>
              <a:t>("</a:t>
            </a:r>
            <a:r>
              <a:rPr lang="es-ES" sz="1900" b="1" dirty="0" err="1">
                <a:latin typeface="Courier New" panose="02070309020205020404" pitchFamily="49" charset="0"/>
                <a:cs typeface="Courier New" panose="02070309020205020404" pitchFamily="49" charset="0"/>
              </a:rPr>
              <a:t>deviceready</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onDeviceReady</a:t>
            </a:r>
            <a:r>
              <a:rPr lang="es-ES" sz="1900" dirty="0">
                <a:latin typeface="Courier New" panose="02070309020205020404" pitchFamily="49" charset="0"/>
                <a:cs typeface="Courier New" panose="02070309020205020404" pitchFamily="49" charset="0"/>
              </a:rPr>
              <a:t>, false</a:t>
            </a:r>
            <a:r>
              <a:rPr lang="es-ES" sz="1900" dirty="0" smtClean="0">
                <a:latin typeface="Courier New" panose="02070309020205020404" pitchFamily="49" charset="0"/>
                <a:cs typeface="Courier New" panose="02070309020205020404" pitchFamily="49" charset="0"/>
              </a:rPr>
              <a:t>);</a:t>
            </a:r>
          </a:p>
          <a:p>
            <a:pPr marL="0" indent="0">
              <a:buNone/>
            </a:pPr>
            <a:r>
              <a:rPr lang="es-ES" sz="1900" dirty="0" err="1" smtClean="0">
                <a:latin typeface="Courier New" panose="02070309020205020404" pitchFamily="49" charset="0"/>
                <a:cs typeface="Courier New" panose="02070309020205020404" pitchFamily="49" charset="0"/>
              </a:rPr>
              <a:t>function </a:t>
            </a:r>
            <a:r>
              <a:rPr lang="es-ES" sz="1900" dirty="0" err="1">
                <a:latin typeface="Courier New" panose="02070309020205020404" pitchFamily="49" charset="0"/>
                <a:cs typeface="Courier New" panose="02070309020205020404" pitchFamily="49" charset="0"/>
              </a:rPr>
              <a:t>onDeviceReady</a:t>
            </a:r>
            <a:r>
              <a:rPr lang="es-ES" sz="1900" dirty="0">
                <a:latin typeface="Courier New" panose="02070309020205020404" pitchFamily="49" charset="0"/>
                <a:cs typeface="Courier New" panose="02070309020205020404" pitchFamily="49" charset="0"/>
              </a:rPr>
              <a:t>() </a:t>
            </a:r>
            <a:r>
              <a:rPr lang="es-ES" sz="1900" dirty="0" smtClean="0">
                <a:latin typeface="Courier New" panose="02070309020205020404" pitchFamily="49" charset="0"/>
                <a:cs typeface="Courier New" panose="02070309020205020404" pitchFamily="49" charset="0"/>
              </a:rPr>
              <a:t>{</a:t>
            </a:r>
          </a:p>
          <a:p>
            <a:pPr marL="0" indent="0">
              <a:buNone/>
            </a:pPr>
            <a:r>
              <a:rPr lang="es-ES" sz="1900" dirty="0" smtClean="0">
                <a:latin typeface="Courier New" panose="02070309020205020404" pitchFamily="49" charset="0"/>
                <a:cs typeface="Courier New" panose="02070309020205020404" pitchFamily="49" charset="0"/>
              </a:rPr>
              <a:t/>
            </a:r>
            <a:br>
              <a:rPr lang="es-ES" sz="1900" dirty="0" smtClean="0">
                <a:latin typeface="Courier New" panose="02070309020205020404" pitchFamily="49" charset="0"/>
                <a:cs typeface="Courier New" panose="02070309020205020404" pitchFamily="49" charset="0"/>
              </a:rPr>
            </a:br>
            <a:r>
              <a:rPr lang="es-ES" sz="1900" dirty="0" err="1" smtClean="0">
                <a:latin typeface="Courier New" panose="02070309020205020404" pitchFamily="49" charset="0"/>
                <a:cs typeface="Courier New" panose="02070309020205020404" pitchFamily="49" charset="0"/>
              </a:rPr>
              <a:t>   document.getElementById</a:t>
            </a:r>
            <a:r>
              <a:rPr lang="es-ES" sz="1900" dirty="0">
                <a:latin typeface="Courier New" panose="02070309020205020404" pitchFamily="49" charset="0"/>
                <a:cs typeface="Courier New" panose="02070309020205020404" pitchFamily="49" charset="0"/>
              </a:rPr>
              <a:t>('</a:t>
            </a:r>
            <a:r>
              <a:rPr lang="es-ES" sz="1900" dirty="0" err="1">
                <a:latin typeface="Courier New" panose="02070309020205020404" pitchFamily="49" charset="0"/>
                <a:cs typeface="Courier New" panose="02070309020205020404" pitchFamily="49" charset="0"/>
              </a:rPr>
              <a:t>sayHello</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onclick </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function </a:t>
            </a:r>
            <a:r>
              <a:rPr lang="es-ES" sz="1900" dirty="0">
                <a:latin typeface="Courier New" panose="02070309020205020404" pitchFamily="49" charset="0"/>
                <a:cs typeface="Courier New" panose="02070309020205020404" pitchFamily="49" charset="0"/>
              </a:rPr>
              <a:t>() </a:t>
            </a:r>
            <a:r>
              <a:rPr lang="es-ES" sz="1900" dirty="0" smtClean="0">
                <a:latin typeface="Courier New" panose="02070309020205020404" pitchFamily="49" charset="0"/>
                <a:cs typeface="Courier New" panose="02070309020205020404" pitchFamily="49" charset="0"/>
              </a:rPr>
              <a:t>{</a:t>
            </a:r>
            <a:br>
              <a:rPr lang="es-ES" sz="1900" dirty="0" smtClean="0">
                <a:latin typeface="Courier New" panose="02070309020205020404" pitchFamily="49" charset="0"/>
                <a:cs typeface="Courier New" panose="02070309020205020404" pitchFamily="49" charset="0"/>
              </a:rPr>
            </a:br>
            <a:r>
              <a:rPr lang="es-ES" sz="1900" dirty="0">
                <a:latin typeface="Courier New" panose="02070309020205020404" pitchFamily="49" charset="0"/>
                <a:cs typeface="Courier New" panose="02070309020205020404" pitchFamily="49" charset="0"/>
              </a:rPr>
              <a:t>								</a:t>
            </a:r>
            <a:r>
              <a:rPr lang="es-ES" sz="1900" dirty="0" err="1" smtClean="0">
                <a:latin typeface="Courier New" panose="02070309020205020404" pitchFamily="49" charset="0"/>
                <a:cs typeface="Courier New" panose="02070309020205020404" pitchFamily="49" charset="0"/>
              </a:rPr>
              <a:t>alert</a:t>
            </a:r>
            <a:r>
              <a:rPr lang="es-ES" sz="1900" dirty="0">
                <a:latin typeface="Courier New" panose="02070309020205020404" pitchFamily="49" charset="0"/>
                <a:cs typeface="Courier New" panose="02070309020205020404" pitchFamily="49" charset="0"/>
              </a:rPr>
              <a:t>("hello"); }</a:t>
            </a:r>
            <a:endParaRPr lang="es-ES" sz="1900" dirty="0" smtClean="0">
              <a:latin typeface="Courier New" panose="02070309020205020404" pitchFamily="49" charset="0"/>
              <a:cs typeface="Courier New" panose="02070309020205020404" pitchFamily="49" charset="0"/>
            </a:endParaRPr>
          </a:p>
          <a:p>
            <a:pPr marL="0" indent="0">
              <a:buNone/>
            </a:pPr>
            <a:r>
              <a:rPr lang="es-ES" sz="1900" b="1" dirty="0" err="1">
                <a:latin typeface="Courier New" panose="02070309020205020404" pitchFamily="49" charset="0"/>
                <a:cs typeface="Courier New" panose="02070309020205020404" pitchFamily="49" charset="0"/>
              </a:rPr>
              <a:t>   </a:t>
            </a:r>
            <a:r>
              <a:rPr lang="es-ES" sz="1900" dirty="0" err="1" smtClean="0">
                <a:latin typeface="Courier New" panose="02070309020205020404" pitchFamily="49" charset="0"/>
                <a:cs typeface="Courier New" panose="02070309020205020404" pitchFamily="49" charset="0"/>
              </a:rPr>
              <a:t>document.getElementById</a:t>
            </a:r>
            <a:r>
              <a:rPr lang="es-ES" sz="1900" dirty="0">
                <a:latin typeface="Courier New" panose="02070309020205020404" pitchFamily="49" charset="0"/>
                <a:cs typeface="Courier New" panose="02070309020205020404" pitchFamily="49" charset="0"/>
              </a:rPr>
              <a:t>('</a:t>
            </a:r>
            <a:r>
              <a:rPr lang="es-ES" sz="1900" dirty="0" err="1">
                <a:latin typeface="Courier New" panose="02070309020205020404" pitchFamily="49" charset="0"/>
                <a:cs typeface="Courier New" panose="02070309020205020404" pitchFamily="49" charset="0"/>
              </a:rPr>
              <a:t>takePhoto</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onclick </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function </a:t>
            </a:r>
            <a:r>
              <a:rPr lang="es-ES" sz="1900" dirty="0">
                <a:latin typeface="Courier New" panose="02070309020205020404" pitchFamily="49" charset="0"/>
                <a:cs typeface="Courier New" panose="02070309020205020404" pitchFamily="49" charset="0"/>
              </a:rPr>
              <a:t>() { </a:t>
            </a:r>
            <a:r>
              <a:rPr lang="es-ES" sz="1900" b="1" dirty="0" err="1">
                <a:latin typeface="Courier New" panose="02070309020205020404" pitchFamily="49" charset="0"/>
                <a:cs typeface="Courier New" panose="02070309020205020404" pitchFamily="49" charset="0"/>
              </a:rPr>
              <a:t>navigator.camera.getPicture</a:t>
            </a:r>
            <a:r>
              <a:rPr lang="es-ES" sz="1900" b="1" dirty="0">
                <a:latin typeface="Courier New" panose="02070309020205020404" pitchFamily="49" charset="0"/>
                <a:cs typeface="Courier New" panose="02070309020205020404" pitchFamily="49" charset="0"/>
              </a:rPr>
              <a:t>( </a:t>
            </a:r>
            <a:r>
              <a:rPr lang="es-ES" sz="1900" b="1" dirty="0" err="1">
                <a:latin typeface="Courier New" panose="02070309020205020404" pitchFamily="49" charset="0"/>
                <a:cs typeface="Courier New" panose="02070309020205020404" pitchFamily="49" charset="0"/>
              </a:rPr>
              <a:t>function</a:t>
            </a:r>
            <a:r>
              <a:rPr lang="es-ES" sz="1900" b="1" dirty="0">
                <a:latin typeface="Courier New" panose="02070309020205020404" pitchFamily="49" charset="0"/>
                <a:cs typeface="Courier New" panose="02070309020205020404" pitchFamily="49" charset="0"/>
              </a:rPr>
              <a:t>(</a:t>
            </a:r>
            <a:r>
              <a:rPr lang="es-ES" sz="1900" b="1" dirty="0" err="1">
                <a:latin typeface="Courier New" panose="02070309020205020404" pitchFamily="49" charset="0"/>
                <a:cs typeface="Courier New" panose="02070309020205020404" pitchFamily="49" charset="0"/>
              </a:rPr>
              <a:t>imageURI</a:t>
            </a:r>
            <a:r>
              <a:rPr lang="es-ES" sz="1900" b="1" dirty="0" smtClean="0">
                <a:latin typeface="Courier New" panose="02070309020205020404" pitchFamily="49" charset="0"/>
                <a:cs typeface="Courier New" panose="02070309020205020404" pitchFamily="49" charset="0"/>
              </a:rPr>
              <a:t>){</a:t>
            </a:r>
            <a:br>
              <a:rPr lang="es-ES" sz="1900" b="1" dirty="0" smtClean="0">
                <a:latin typeface="Courier New" panose="02070309020205020404" pitchFamily="49" charset="0"/>
                <a:cs typeface="Courier New" panose="02070309020205020404" pitchFamily="49" charset="0"/>
              </a:rPr>
            </a:br>
            <a:r>
              <a:rPr lang="es-ES" sz="1900" b="1" dirty="0" err="1" smtClean="0">
                <a:latin typeface="Courier New" panose="02070309020205020404" pitchFamily="49" charset="0"/>
                <a:cs typeface="Courier New" panose="02070309020205020404" pitchFamily="49" charset="0"/>
              </a:rPr>
              <a:t> 				</a:t>
            </a:r>
            <a:r>
              <a:rPr lang="es-ES" sz="1900" b="1" dirty="0" err="1" smtClean="0">
                <a:latin typeface="Courier New" panose="02070309020205020404" pitchFamily="49" charset="0"/>
                <a:cs typeface="Courier New" panose="02070309020205020404" pitchFamily="49" charset="0"/>
              </a:rPr>
              <a:t>var </a:t>
            </a:r>
            <a:r>
              <a:rPr lang="es-ES" sz="1900" b="1" dirty="0" err="1" smtClean="0">
                <a:latin typeface="Courier New" panose="02070309020205020404" pitchFamily="49" charset="0"/>
                <a:cs typeface="Courier New" panose="02070309020205020404" pitchFamily="49" charset="0"/>
              </a:rPr>
              <a:t>lastPhoto=document</a:t>
            </a:r>
            <a:r>
              <a:rPr lang="es-ES" sz="1900" b="1" dirty="0" err="1" smtClean="0">
                <a:latin typeface="Courier New" panose="02070309020205020404" pitchFamily="49" charset="0"/>
                <a:cs typeface="Courier New" panose="02070309020205020404" pitchFamily="49" charset="0"/>
              </a:rPr>
              <a:t>.getElementById</a:t>
            </a:r>
            <a:r>
              <a:rPr lang="es-ES" sz="1900" b="1" dirty="0">
                <a:latin typeface="Courier New" panose="02070309020205020404" pitchFamily="49" charset="0"/>
                <a:cs typeface="Courier New" panose="02070309020205020404" pitchFamily="49" charset="0"/>
              </a:rPr>
              <a:t>("</a:t>
            </a:r>
            <a:r>
              <a:rPr lang="es-ES" sz="1900" b="1" dirty="0" err="1">
                <a:latin typeface="Courier New" panose="02070309020205020404" pitchFamily="49" charset="0"/>
                <a:cs typeface="Courier New" panose="02070309020205020404" pitchFamily="49" charset="0"/>
              </a:rPr>
              <a:t>thePhoto</a:t>
            </a:r>
            <a:r>
              <a:rPr lang="es-ES" sz="1900" b="1" dirty="0" smtClean="0">
                <a:latin typeface="Courier New" panose="02070309020205020404" pitchFamily="49" charset="0"/>
                <a:cs typeface="Courier New" panose="02070309020205020404" pitchFamily="49" charset="0"/>
              </a:rPr>
              <a:t>");</a:t>
            </a:r>
            <a:br>
              <a:rPr lang="es-ES" sz="1900" b="1" dirty="0" smtClean="0">
                <a:latin typeface="Courier New" panose="02070309020205020404" pitchFamily="49" charset="0"/>
                <a:cs typeface="Courier New" panose="02070309020205020404" pitchFamily="49" charset="0"/>
              </a:rPr>
            </a:br>
            <a:r>
              <a:rPr lang="es-ES" sz="1900" b="1" dirty="0" err="1" smtClean="0">
                <a:latin typeface="Courier New" panose="02070309020205020404" pitchFamily="49" charset="0"/>
                <a:cs typeface="Courier New" panose="02070309020205020404" pitchFamily="49" charset="0"/>
              </a:rPr>
              <a:t>lastPhoto.innerHTML=</a:t>
            </a:r>
            <a:r>
              <a:rPr lang="es-ES" sz="1900" b="1" dirty="0">
                <a:latin typeface="Courier New" panose="02070309020205020404" pitchFamily="49" charset="0"/>
                <a:cs typeface="Courier New" panose="02070309020205020404" pitchFamily="49" charset="0"/>
              </a:rPr>
              <a:t>"&lt; </a:t>
            </a:r>
            <a:r>
              <a:rPr lang="es-ES" sz="1900" b="1" dirty="0" err="1">
                <a:latin typeface="Courier New" panose="02070309020205020404" pitchFamily="49" charset="0"/>
                <a:cs typeface="Courier New" panose="02070309020205020404" pitchFamily="49" charset="0"/>
              </a:rPr>
              <a:t>img </a:t>
            </a:r>
            <a:r>
              <a:rPr lang="es-ES" sz="1900" b="1" dirty="0" err="1">
                <a:latin typeface="Courier New" panose="02070309020205020404" pitchFamily="49" charset="0"/>
                <a:cs typeface="Courier New" panose="02070309020205020404" pitchFamily="49" charset="0"/>
              </a:rPr>
              <a:t>src=</a:t>
            </a:r>
            <a:r>
              <a:rPr lang="es-ES" sz="1900" b="1" dirty="0">
                <a:latin typeface="Courier New" panose="02070309020205020404" pitchFamily="49" charset="0"/>
                <a:cs typeface="Courier New" panose="02070309020205020404" pitchFamily="49" charset="0"/>
              </a:rPr>
              <a:t>'" + </a:t>
            </a:r>
            <a:r>
              <a:rPr lang="es-ES" sz="1900" b="1" dirty="0" err="1">
                <a:latin typeface="Courier New" panose="02070309020205020404" pitchFamily="49" charset="0"/>
                <a:cs typeface="Courier New" panose="02070309020205020404" pitchFamily="49" charset="0"/>
              </a:rPr>
              <a:t>imageURI </a:t>
            </a:r>
            <a:r>
              <a:rPr lang="es-ES" sz="1900" b="1" dirty="0">
                <a:latin typeface="Courier New" panose="02070309020205020404" pitchFamily="49" charset="0"/>
                <a:cs typeface="Courier New" panose="02070309020205020404" pitchFamily="49" charset="0"/>
              </a:rPr>
              <a:t>+ "' </a:t>
            </a:r>
            <a:r>
              <a:rPr lang="es-ES" sz="1900" b="1" dirty="0" err="1">
                <a:latin typeface="Courier New" panose="02070309020205020404" pitchFamily="49" charset="0"/>
                <a:cs typeface="Courier New" panose="02070309020205020404" pitchFamily="49" charset="0"/>
              </a:rPr>
              <a:t>style=</a:t>
            </a:r>
            <a:r>
              <a:rPr lang="es-ES" sz="1900" b="1" dirty="0">
                <a:latin typeface="Courier New" panose="02070309020205020404" pitchFamily="49" charset="0"/>
                <a:cs typeface="Courier New" panose="02070309020205020404" pitchFamily="49" charset="0"/>
              </a:rPr>
              <a:t>'</a:t>
            </a:r>
            <a:r>
              <a:rPr lang="es-ES" sz="1900" b="1" dirty="0">
                <a:latin typeface="Courier New" panose="02070309020205020404" pitchFamily="49" charset="0"/>
                <a:cs typeface="Courier New" panose="02070309020205020404" pitchFamily="49" charset="0"/>
              </a:rPr>
              <a:t>width=60%;'/&gt;" } ) } </a:t>
            </a:r>
            <a:r>
              <a:rPr lang="es-ES" sz="1900" dirty="0" smtClean="0">
                <a:latin typeface="Courier New" panose="02070309020205020404" pitchFamily="49" charset="0"/>
                <a:cs typeface="Courier New" panose="02070309020205020404" pitchFamily="49" charset="0"/>
              </a:rPr>
              <a:t>   }</a:t>
            </a:r>
            <a:endParaRPr lang="es-ES" sz="1900" dirty="0">
              <a:latin typeface="Courier New" panose="02070309020205020404" pitchFamily="49" charset="0"/>
              <a:cs typeface="Courier New" panose="02070309020205020404" pitchFamily="49" charset="0"/>
            </a:endParaRP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32</a:t>
            </a:fld>
            <a:endParaRPr lang="es-ES"/>
          </a:p>
        </p:txBody>
      </p:sp>
    </p:spTree>
    <p:extLst>
      <p:ext uri="{BB962C8B-B14F-4D97-AF65-F5344CB8AC3E}">
        <p14:creationId xmlns:p14="http://schemas.microsoft.com/office/powerpoint/2010/main" val="136604340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2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References </a:t>
            </a:r>
            <a:endParaRPr lang="es-ES" dirty="0"/>
          </a:p>
        </p:txBody>
      </p:sp>
      <p:sp>
        <p:nvSpPr>
          <p:cNvPr id="3" name="Marcador de contenido 2"/>
          <p:cNvSpPr>
            <a:spLocks noGrp="1"/>
          </p:cNvSpPr>
          <p:nvPr>
            <p:ph idx="1"/>
          </p:nvPr>
        </p:nvSpPr>
        <p:spPr>
          <a:xfrm>
            <a:off x="798006" y="1847848"/>
            <a:ext cx="10702331" cy="4673531"/>
          </a:xfrm>
        </p:spPr>
        <p:txBody>
          <a:bodyPr>
            <a:normAutofit fontScale="92500" lnSpcReduction="10000"/>
          </a:bodyPr>
          <a:lstStyle/>
          <a:p>
            <a:r>
              <a:rPr lang="es-ES" dirty="0" smtClean="0"/>
              <a:t>(</a:t>
            </a:r>
            <a:r>
              <a:rPr lang="es-ES" dirty="0" err="1" smtClean="0"/>
              <a:t>Abernethy</a:t>
            </a:r>
            <a:r>
              <a:rPr lang="es-ES" dirty="0" smtClean="0"/>
              <a:t>, 2011) </a:t>
            </a:r>
            <a:r>
              <a:rPr lang="es-ES" dirty="0" err="1" smtClean="0"/>
              <a:t>Abernethy</a:t>
            </a:r>
            <a:r>
              <a:rPr lang="es-ES" dirty="0" smtClean="0"/>
              <a:t>, M. </a:t>
            </a:r>
            <a:r>
              <a:rPr lang="es-ES" i="1" dirty="0" smtClean="0"/>
              <a:t>Just what is </a:t>
            </a:r>
            <a:r>
              <a:rPr lang="es-ES" i="1" dirty="0"/>
              <a:t>Node</a:t>
            </a:r>
            <a:r>
              <a:rPr lang="es-ES" dirty="0" smtClean="0">
                <a:hlinkClick r:id="rId2"/>
              </a:rPr>
              <a:t>.js? https://www.ibm.com/developerworks/ssa/opensource/library/os-nodejs/index.html </a:t>
            </a:r>
            <a:r>
              <a:rPr lang="es-ES" i="1" dirty="0" smtClean="0"/>
              <a:t/>
            </a:r>
            <a:endParaRPr lang="es-ES" dirty="0" smtClean="0"/>
          </a:p>
          <a:p>
            <a:r>
              <a:rPr lang="es-ES" dirty="0" smtClean="0"/>
              <a:t>(Baldwin, 2017) Baldwin, Ch. </a:t>
            </a:r>
            <a:r>
              <a:rPr lang="en-US" i="1" dirty="0"/>
              <a:t>Cross Platform Mobile Development Tools: Ending the iOS vs. Android </a:t>
            </a:r>
            <a:r>
              <a:rPr lang="en-US" i="1" dirty="0" smtClean="0"/>
              <a:t>Debate. </a:t>
            </a:r>
            <a:r>
              <a:rPr lang="en-US" dirty="0">
                <a:hlinkClick r:id="rId3"/>
              </a:rPr>
              <a:t>http://thinkapps.com/blog/development/develop-for-ios-v-android-cross-platform-tools/ </a:t>
            </a:r>
          </a:p>
          <a:p>
            <a:r>
              <a:rPr lang="en-US" dirty="0"/>
              <a:t>(Clutch, 2017) </a:t>
            </a:r>
            <a:r>
              <a:rPr lang="en-US" i="1" dirty="0"/>
              <a:t>Top Cross Platform App Development Tools. </a:t>
            </a:r>
            <a:r>
              <a:rPr lang="en-US" dirty="0" smtClean="0">
                <a:hlinkClick r:id="rId4"/>
              </a:rPr>
              <a:t>https://clutch.co/app-development/cross-platform </a:t>
            </a:r>
            <a:r>
              <a:rPr lang="en-US" i="1" dirty="0"/>
              <a:t/>
            </a:r>
            <a:endParaRPr lang="es-ES" dirty="0" smtClean="0"/>
          </a:p>
          <a:p>
            <a:r>
              <a:rPr lang="es-ES" dirty="0"/>
              <a:t>(</a:t>
            </a:r>
            <a:r>
              <a:rPr lang="es-ES" dirty="0" err="1"/>
              <a:t>Cortes&amp;Navarro</a:t>
            </a:r>
            <a:r>
              <a:rPr lang="es-ES" dirty="0"/>
              <a:t>, </a:t>
            </a:r>
            <a:r>
              <a:rPr lang="es-ES" dirty="0" smtClean="0"/>
              <a:t>2017) </a:t>
            </a:r>
            <a:r>
              <a:rPr lang="es-ES" dirty="0"/>
              <a:t>Cortes, H., Navarro, A. Enterprise WAE: a </a:t>
            </a:r>
            <a:r>
              <a:rPr lang="es-ES" dirty="0" err="1" smtClean="0"/>
              <a:t>lightweight </a:t>
            </a:r>
            <a:r>
              <a:rPr lang="es-ES" dirty="0"/>
              <a:t>UML </a:t>
            </a:r>
            <a:r>
              <a:rPr lang="es-ES" dirty="0" err="1"/>
              <a:t>extension </a:t>
            </a:r>
            <a:r>
              <a:rPr lang="es-ES" dirty="0" err="1"/>
              <a:t>for </a:t>
            </a:r>
            <a:r>
              <a:rPr lang="es-ES" dirty="0" err="1"/>
              <a:t>the </a:t>
            </a:r>
            <a:r>
              <a:rPr lang="es-ES" dirty="0" err="1"/>
              <a:t>characterization </a:t>
            </a:r>
            <a:r>
              <a:rPr lang="es-ES" dirty="0"/>
              <a:t>of </a:t>
            </a:r>
            <a:r>
              <a:rPr lang="es-ES" dirty="0" err="1"/>
              <a:t>the </a:t>
            </a:r>
            <a:r>
              <a:rPr lang="es-ES" dirty="0" err="1"/>
              <a:t>presentation </a:t>
            </a:r>
            <a:r>
              <a:rPr lang="es-ES" dirty="0" err="1"/>
              <a:t>tier </a:t>
            </a:r>
            <a:r>
              <a:rPr lang="es-ES" dirty="0"/>
              <a:t>of </a:t>
            </a:r>
            <a:r>
              <a:rPr lang="es-ES" dirty="0" err="1" smtClean="0"/>
              <a:t>enterprise </a:t>
            </a:r>
            <a:r>
              <a:rPr lang="es-ES" dirty="0" err="1"/>
              <a:t>applications </a:t>
            </a:r>
            <a:r>
              <a:rPr lang="es-ES" dirty="0" err="1"/>
              <a:t>with </a:t>
            </a:r>
            <a:r>
              <a:rPr lang="es-ES" dirty="0"/>
              <a:t>MDD-based </a:t>
            </a:r>
            <a:r>
              <a:rPr lang="es-ES" dirty="0" err="1"/>
              <a:t>mockup </a:t>
            </a:r>
            <a:r>
              <a:rPr lang="es-ES" dirty="0" err="1"/>
              <a:t>generation</a:t>
            </a:r>
            <a:r>
              <a:rPr lang="es-ES" dirty="0"/>
              <a:t>. </a:t>
            </a:r>
            <a:r>
              <a:rPr lang="es-ES" i="1" dirty="0"/>
              <a:t>IJSEKE, </a:t>
            </a:r>
            <a:r>
              <a:rPr lang="es-ES" dirty="0" smtClean="0"/>
              <a:t>27(8) </a:t>
            </a:r>
            <a:r>
              <a:rPr lang="es-ES" dirty="0"/>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a:t>
            </a:fld>
            <a:endParaRPr lang="es-ES"/>
          </a:p>
        </p:txBody>
      </p:sp>
    </p:spTree>
    <p:extLst>
      <p:ext uri="{BB962C8B-B14F-4D97-AF65-F5344CB8AC3E}">
        <p14:creationId xmlns:p14="http://schemas.microsoft.com/office/powerpoint/2010/main" val="785530993"/>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3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 </a:t>
            </a:r>
            <a:endParaRPr lang="es-ES" dirty="0"/>
          </a:p>
        </p:txBody>
      </p:sp>
      <p:sp>
        <p:nvSpPr>
          <p:cNvPr id="3" name="Marcador de contenido 2"/>
          <p:cNvSpPr>
            <a:spLocks noGrp="1"/>
          </p:cNvSpPr>
          <p:nvPr>
            <p:ph idx="1"/>
          </p:nvPr>
        </p:nvSpPr>
        <p:spPr/>
        <p:txBody>
          <a:bodyPr>
            <a:normAutofit/>
          </a:bodyPr>
          <a:lstStyle/>
          <a:p>
            <a:pPr marL="0" indent="0">
              <a:buNone/>
            </a:pPr>
            <a:r>
              <a:rPr lang="es-ES" sz="1900" dirty="0" err="1">
                <a:latin typeface="Courier New" panose="02070309020205020404" pitchFamily="49" charset="0"/>
                <a:cs typeface="Courier New" panose="02070309020205020404" pitchFamily="49" charset="0"/>
              </a:rPr>
              <a:t>body </a:t>
            </a:r>
            <a:r>
              <a:rPr lang="es-ES" sz="1900" dirty="0">
                <a:latin typeface="Courier New" panose="02070309020205020404" pitchFamily="49" charset="0"/>
                <a:cs typeface="Courier New" panose="02070309020205020404" pitchFamily="49" charset="0"/>
              </a:rPr>
              <a:t>{ </a:t>
            </a:r>
            <a:r>
              <a:rPr lang="es-ES" sz="1900" dirty="0" err="1">
                <a:latin typeface="Courier New" panose="02070309020205020404" pitchFamily="49" charset="0"/>
                <a:cs typeface="Courier New" panose="02070309020205020404" pitchFamily="49" charset="0"/>
              </a:rPr>
              <a:t/>
            </a:r>
            <a:r>
              <a:rPr lang="es-ES" sz="1900" dirty="0" smtClean="0">
                <a:latin typeface="Courier New" panose="02070309020205020404" pitchFamily="49" charset="0"/>
                <a:cs typeface="Courier New" panose="02070309020205020404" pitchFamily="49" charset="0"/>
              </a:rPr>
              <a:t/>
            </a:r>
            <a:br>
              <a:rPr lang="es-ES" sz="1900" dirty="0" smtClean="0">
                <a:latin typeface="Courier New" panose="02070309020205020404" pitchFamily="49" charset="0"/>
                <a:cs typeface="Courier New" panose="02070309020205020404" pitchFamily="49" charset="0"/>
              </a:rPr>
            </a:br>
            <a:r>
              <a:rPr lang="es-ES" sz="1900" dirty="0" err="1" smtClean="0">
                <a:latin typeface="Courier New" panose="02070309020205020404" pitchFamily="49" charset="0"/>
                <a:cs typeface="Courier New" panose="02070309020205020404" pitchFamily="49" charset="0"/>
              </a:rPr>
              <a:t>	color:darkblue</a:t>
            </a:r>
            <a:r>
              <a:rPr lang="es-ES" sz="1900" dirty="0">
                <a:latin typeface="Courier New" panose="02070309020205020404" pitchFamily="49" charset="0"/>
                <a:cs typeface="Courier New" panose="02070309020205020404" pitchFamily="49" charset="0"/>
              </a:rPr>
              <a:t>;</a:t>
            </a:r>
            <a:r>
              <a:rPr lang="es-ES" sz="1900" dirty="0" err="1" smtClean="0">
                <a:latin typeface="Courier New" panose="02070309020205020404" pitchFamily="49" charset="0"/>
                <a:cs typeface="Courier New" panose="02070309020205020404" pitchFamily="49" charset="0"/>
              </a:rPr>
              <a:t/>
            </a:r>
            <a:r>
              <a:rPr lang="es-ES" sz="1900" dirty="0" smtClean="0">
                <a:latin typeface="Courier New" panose="02070309020205020404" pitchFamily="49" charset="0"/>
                <a:cs typeface="Courier New" panose="02070309020205020404" pitchFamily="49" charset="0"/>
              </a:rPr>
              <a:t/>
            </a:r>
            <a:br>
              <a:rPr lang="es-ES" sz="1900" dirty="0" smtClean="0">
                <a:latin typeface="Courier New" panose="02070309020205020404" pitchFamily="49" charset="0"/>
                <a:cs typeface="Courier New" panose="02070309020205020404" pitchFamily="49" charset="0"/>
              </a:rPr>
            </a:br>
            <a:r>
              <a:rPr lang="es-ES" sz="1900" dirty="0" err="1" smtClean="0">
                <a:latin typeface="Courier New" panose="02070309020205020404" pitchFamily="49" charset="0"/>
                <a:cs typeface="Courier New" panose="02070309020205020404" pitchFamily="49" charset="0"/>
              </a:rPr>
              <a:t>	background-color:DeepSkyBlue</a:t>
            </a:r>
            <a:r>
              <a:rPr lang="es-ES" sz="1900" dirty="0" smtClean="0">
                <a:latin typeface="Courier New" panose="02070309020205020404" pitchFamily="49" charset="0"/>
                <a:cs typeface="Courier New" panose="02070309020205020404" pitchFamily="49" charset="0"/>
              </a:rPr>
              <a:t>; }</a:t>
            </a:r>
            <a:endParaRPr lang="es-ES" sz="1900" dirty="0">
              <a:latin typeface="Courier New" panose="02070309020205020404" pitchFamily="49" charset="0"/>
              <a:cs typeface="Courier New" panose="02070309020205020404" pitchFamily="49" charset="0"/>
            </a:endParaRP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33</a:t>
            </a:fld>
            <a:endParaRPr lang="es-ES"/>
          </a:p>
        </p:txBody>
      </p:sp>
    </p:spTree>
    <p:extLst>
      <p:ext uri="{BB962C8B-B14F-4D97-AF65-F5344CB8AC3E}">
        <p14:creationId xmlns:p14="http://schemas.microsoft.com/office/powerpoint/2010/main" val="190282159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43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Apache </a:t>
            </a:r>
            <a:r>
              <a:rPr lang="es-ES" dirty="0" err="1" smtClean="0"/>
              <a:t>Cordova</a:t>
            </a:r>
            <a:endParaRPr lang="es-ES" dirty="0"/>
          </a:p>
        </p:txBody>
      </p:sp>
      <p:sp>
        <p:nvSpPr>
          <p:cNvPr id="3" name="Marcador de contenido 2"/>
          <p:cNvSpPr>
            <a:spLocks noGrp="1"/>
          </p:cNvSpPr>
          <p:nvPr>
            <p:ph idx="1"/>
          </p:nvPr>
        </p:nvSpPr>
        <p:spPr>
          <a:xfrm>
            <a:off x="838200" y="1825625"/>
            <a:ext cx="10515600" cy="775335"/>
          </a:xfrm>
        </p:spPr>
        <p:txBody>
          <a:bodyPr/>
          <a:lstStyle/>
          <a:p>
            <a:r>
              <a:rPr lang="es-ES" dirty="0" smtClean="0"/>
              <a:t>Demo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34</a:t>
            </a:fld>
            <a:endParaRPr lang="es-ES"/>
          </a:p>
        </p:txBody>
      </p:sp>
      <p:pic>
        <p:nvPicPr>
          <p:cNvPr id="6" name="Picture 6" descr="https://cordova.apache.org/static/img/cordova_b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384" y="2832233"/>
            <a:ext cx="2185263" cy="245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67716"/>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Conclusions </a:t>
            </a:r>
            <a:endParaRPr lang="es-ES" dirty="0"/>
          </a:p>
        </p:txBody>
      </p:sp>
      <p:sp>
        <p:nvSpPr>
          <p:cNvPr id="3" name="Marcador de contenido 2"/>
          <p:cNvSpPr>
            <a:spLocks noGrp="1"/>
          </p:cNvSpPr>
          <p:nvPr>
            <p:ph idx="1"/>
          </p:nvPr>
        </p:nvSpPr>
        <p:spPr/>
        <p:txBody>
          <a:bodyPr/>
          <a:lstStyle/>
          <a:p>
            <a:r>
              <a:rPr lang="es-ES" dirty="0" smtClean="0"/>
              <a:t>The concept of platform in computer science is quite broad.</a:t>
            </a:r>
          </a:p>
          <a:p>
            <a:r>
              <a:rPr lang="es-ES" dirty="0" smtClean="0"/>
              <a:t>If you want to have cross-platform design and programming, the MDA/MDD (</a:t>
            </a:r>
            <a:r>
              <a:rPr lang="es-ES" dirty="0" err="1" smtClean="0"/>
              <a:t>Model-Driven </a:t>
            </a:r>
            <a:r>
              <a:rPr lang="es-ES" dirty="0" err="1" smtClean="0"/>
              <a:t>Develpoment</a:t>
            </a:r>
            <a:r>
              <a:rPr lang="es-ES" dirty="0" smtClean="0"/>
              <a:t>) </a:t>
            </a:r>
            <a:r>
              <a:rPr lang="es-ES" dirty="0" smtClean="0"/>
              <a:t>approach makes the </a:t>
            </a:r>
            <a:r>
              <a:rPr lang="es-ES" dirty="0" smtClean="0"/>
              <a:t>most sense.</a:t>
            </a:r>
          </a:p>
          <a:p>
            <a:r>
              <a:rPr lang="es-ES" dirty="0" smtClean="0"/>
              <a:t>MDA/MDD can be very demanding, which is why simpler solutions are appearing.</a:t>
            </a:r>
          </a:p>
          <a:p>
            <a:r>
              <a:rPr lang="es-ES" dirty="0" smtClean="0"/>
              <a:t>Multiple platforms and tools: until when?</a:t>
            </a:r>
          </a:p>
          <a:p>
            <a:r>
              <a:rPr lang="es-ES" dirty="0" smtClean="0"/>
              <a:t>Apache </a:t>
            </a:r>
            <a:r>
              <a:rPr lang="es-ES" dirty="0" err="1" smtClean="0"/>
              <a:t>Cordova </a:t>
            </a:r>
            <a:r>
              <a:rPr lang="es-ES" dirty="0" smtClean="0"/>
              <a:t>enables cross-platform programming for mobile devices based on HTML5, CSS, JavaScript, and HTML5.</a:t>
            </a:r>
          </a:p>
          <a:p>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35</a:t>
            </a:fld>
            <a:endParaRPr lang="es-ES"/>
          </a:p>
        </p:txBody>
      </p:sp>
    </p:spTree>
    <p:extLst>
      <p:ext uri="{BB962C8B-B14F-4D97-AF65-F5344CB8AC3E}">
        <p14:creationId xmlns:p14="http://schemas.microsoft.com/office/powerpoint/2010/main" val="2415237432"/>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36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Multiplatform Programming </a:t>
            </a:r>
            <a:endParaRPr lang="es-ES" dirty="0"/>
          </a:p>
        </p:txBody>
      </p:sp>
      <p:sp>
        <p:nvSpPr>
          <p:cNvPr id="3" name="Subtítulo 2"/>
          <p:cNvSpPr>
            <a:spLocks noGrp="1"/>
          </p:cNvSpPr>
          <p:nvPr>
            <p:ph type="subTitle" idx="1"/>
          </p:nvPr>
        </p:nvSpPr>
        <p:spPr/>
        <p:txBody>
          <a:bodyPr/>
          <a:lstStyle/>
          <a:p>
            <a:r>
              <a:rPr lang="es-ES" dirty="0" smtClean="0"/>
              <a:t>Intelligent Infrastructure Design for the Internet of Things</a:t>
            </a:r>
          </a:p>
          <a:p>
            <a:r>
              <a:rPr lang="es-ES" dirty="0" smtClean="0"/>
              <a:t>Antonio Navarro </a:t>
            </a:r>
            <a:endParaRPr lang="es-ES" dirty="0"/>
          </a:p>
        </p:txBody>
      </p:sp>
      <p:pic>
        <p:nvPicPr>
          <p:cNvPr id="4" name="Imagen 3" descr="D:\Documents\Revoltijo\Imágenes y vídeos\Escudo_UC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57" y="469325"/>
            <a:ext cx="922712" cy="1005840"/>
          </a:xfrm>
          <a:prstGeom prst="rect">
            <a:avLst/>
          </a:prstGeom>
          <a:noFill/>
          <a:ln>
            <a:noFill/>
          </a:ln>
          <a:effectLst>
            <a:glow>
              <a:schemeClr val="accent1"/>
            </a:glow>
            <a:outerShdw sx="1000" sy="1000" algn="ctr" rotWithShape="0">
              <a:srgbClr val="000000"/>
            </a:outerShdw>
            <a:reflection endPos="0" dir="5400000" sy="-100000" algn="bl" rotWithShape="0"/>
          </a:effectLst>
        </p:spPr>
      </p:pic>
      <p:pic>
        <p:nvPicPr>
          <p:cNvPr id="5" name="Imagen 4" descr="D:\Visual Studio 2010\WebSites\WebPersonal\aux images\EscudoFD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750" y="532190"/>
            <a:ext cx="735521" cy="880110"/>
          </a:xfrm>
          <a:prstGeom prst="rect">
            <a:avLst/>
          </a:prstGeom>
          <a:noFill/>
          <a:ln>
            <a:noFill/>
          </a:ln>
        </p:spPr>
      </p:pic>
    </p:spTree>
    <p:extLst>
      <p:ext uri="{BB962C8B-B14F-4D97-AF65-F5344CB8AC3E}">
        <p14:creationId xmlns:p14="http://schemas.microsoft.com/office/powerpoint/2010/main" val="1437269357"/>
      </p:ext>
    </p:extLst>
  </p:cSld>
  <p:clrMapOvr>
    <a:masterClrMapping/>
  </p:clrMapOvr>
  <p:timing>
    <p:tnLst>
      <p:par>
        <p:cTn id="1" dur="indefinite" restart="never" nodeType="tmRoot"/>
      </p:par>
    </p:tnLst>
  </p:timing>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rgbClr val="F4F9F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3296CD-A63C-4D4F-AAD6-347B6E792551}"/>
              </a:ext>
            </a:extLst>
          </p:cNvPr>
          <p:cNvSpPr txBox="1"/>
          <p:nvPr/>
        </p:nvSpPr>
        <p:spPr>
          <a:xfrm>
            <a:off x="289301" y="2779889"/>
            <a:ext cx="6222794" cy="461665"/>
          </a:xfrm>
          <a:prstGeom prst="rect">
            <a:avLst/>
          </a:prstGeom>
          <a:noFill/>
        </p:spPr>
        <p:txBody>
          <a:bodyPr wrap="none" rtlCol="0">
            <a:spAutoFit/>
          </a:bodyPr>
          <a:lstStyle/>
          <a:p>
            <a:r>
              <a:rPr lang="de-DE" sz="2400" noProof="1">
                <a:solidFill>
                  <a:srgbClr val="0F2B46"/>
                </a:solidFill>
                <a:latin typeface="Helvetica" pitchFamily="2" charset="0"/>
              </a:rPr>
              <a:t>Subscribe to DeepL Pro to edit this document.</a:t>
            </a:r>
          </a:p>
        </p:txBody>
      </p:sp>
      <p:sp>
        <p:nvSpPr>
          <p:cNvPr id="8" name="TextBox 7">
            <a:extLst>
              <a:ext uri="{FF2B5EF4-FFF2-40B4-BE49-F238E27FC236}">
                <a16:creationId xmlns:a16="http://schemas.microsoft.com/office/drawing/2014/main" id="{1DDA699B-AA79-2E42-83E3-ACBDD53F87D8}"/>
              </a:ext>
            </a:extLst>
          </p:cNvPr>
          <p:cNvSpPr txBox="1"/>
          <p:nvPr/>
        </p:nvSpPr>
        <p:spPr>
          <a:xfrm>
            <a:off x="289301" y="3241554"/>
            <a:ext cx="4887235" cy="369332"/>
          </a:xfrm>
          <a:prstGeom prst="rect">
            <a:avLst/>
          </a:prstGeom>
          <a:noFill/>
        </p:spPr>
        <p:txBody>
          <a:bodyPr wrap="none" rtlCol="0">
            <a:spAutoFit/>
          </a:bodyPr>
          <a:lstStyle/>
          <a:p>
            <a:r>
              <a:rPr lang="de-DE" noProof="1">
                <a:solidFill>
                  <a:srgbClr val="0F2B46"/>
                </a:solidFill>
                <a:latin typeface="Helvetica" pitchFamily="2" charset="0"/>
              </a:rPr>
              <a:t>Visit </a:t>
            </a:r>
            <a:r>
              <a:rPr lang="de-DE" noProof="1">
                <a:solidFill>
                  <a:srgbClr val="006494"/>
                </a:solidFill>
                <a:latin typeface="Helvetica" pitchFamily="2" charset="0"/>
                <a:hlinkClick r:id="Rd8956fdc10644847"/>
              </a:rPr>
              <a:t>www.DeepL.com/pro</a:t>
            </a:r>
            <a:r>
              <a:rPr lang="de-DE" noProof="1">
                <a:solidFill>
                  <a:srgbClr val="0F2B46"/>
                </a:solidFill>
                <a:latin typeface="Helvetica" pitchFamily="2" charset="0"/>
              </a:rPr>
              <a:t> for more information.</a:t>
            </a:r>
          </a:p>
        </p:txBody>
      </p:sp>
      <p:pic>
        <p:nvPicPr>
          <p:cNvPr id="3" name="Picture 2">
            <a:extLst>
              <a:ext uri="{FF2B5EF4-FFF2-40B4-BE49-F238E27FC236}">
                <a16:creationId xmlns:a16="http://schemas.microsoft.com/office/drawing/2014/main" id="{91465485-E747-EF46-84F2-5C5CB0F90C9B}"/>
              </a:ext>
            </a:extLst>
          </p:cNvPr>
          <p:cNvPicPr>
            <a:picLocks noChangeAspect="1"/>
          </p:cNvPicPr>
          <p:nvPr/>
        </p:nvPicPr>
        <p:blipFill>
          <a:blip r:embed="Rda97a017579140c2"/>
          <a:stretch>
            <a:fillRect/>
          </a:stretch>
        </p:blipFill>
        <p:spPr>
          <a:xfrm>
            <a:off x="400512" y="1215557"/>
            <a:ext cx="2616200" cy="889000"/>
          </a:xfrm>
          <a:prstGeom prst="rect">
            <a:avLst/>
          </a:prstGeom>
        </p:spPr>
      </p:pic>
    </p:spTree>
    <p:extLst>
      <p:ext uri="{BB962C8B-B14F-4D97-AF65-F5344CB8AC3E}">
        <p14:creationId xmlns:p14="http://schemas.microsoft.com/office/powerpoint/2010/main" val="1412364504"/>
      </p:ext>
    </p:extLst>
  </p:cSld>
  <p:clrMapOvr>
    <a:masterClrMapping/>
  </p:clrMapOvr>
</p:sld>
</file>

<file path=ppt/slides/slide41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References</a:t>
            </a:r>
          </a:p>
        </p:txBody>
      </p:sp>
      <p:sp>
        <p:nvSpPr>
          <p:cNvPr id="3" name="Marcador de contenido 2"/>
          <p:cNvSpPr>
            <a:spLocks noGrp="1"/>
          </p:cNvSpPr>
          <p:nvPr>
            <p:ph idx="1"/>
          </p:nvPr>
        </p:nvSpPr>
        <p:spPr/>
        <p:txBody>
          <a:bodyPr/>
          <a:lstStyle/>
          <a:p>
            <a:r>
              <a:rPr lang="es-ES" dirty="0" smtClean="0"/>
              <a:t>(</a:t>
            </a:r>
            <a:r>
              <a:rPr lang="es-ES" dirty="0" err="1" smtClean="0"/>
              <a:t>Furlan</a:t>
            </a:r>
            <a:r>
              <a:rPr lang="es-ES" dirty="0" smtClean="0"/>
              <a:t>, 2017) </a:t>
            </a:r>
            <a:r>
              <a:rPr lang="es-ES" dirty="0" err="1" smtClean="0"/>
              <a:t>Furlan</a:t>
            </a:r>
            <a:r>
              <a:rPr lang="es-ES" dirty="0"/>
              <a:t>, A. </a:t>
            </a:r>
            <a:r>
              <a:rPr lang="en-US" i="1" dirty="0"/>
              <a:t>Cross Platform Mobile App Development Guide </a:t>
            </a:r>
            <a:r>
              <a:rPr lang="en-US" i="1" dirty="0" smtClean="0"/>
              <a:t>2017. </a:t>
            </a:r>
            <a:r>
              <a:rPr lang="es-ES" dirty="0">
                <a:hlinkClick r:id="rId2"/>
              </a:rPr>
              <a:t>http://www.businessofapps.com/guide/cross-platform-mobile-app-development/ </a:t>
            </a:r>
            <a:r>
              <a:rPr lang="en-US" i="1" dirty="0"/>
              <a:t/>
            </a:r>
            <a:endParaRPr lang="es-ES" dirty="0"/>
          </a:p>
          <a:p>
            <a:r>
              <a:rPr lang="es-ES" dirty="0" smtClean="0"/>
              <a:t>(</a:t>
            </a:r>
            <a:r>
              <a:rPr lang="es-ES" dirty="0" err="1"/>
              <a:t>Looper</a:t>
            </a:r>
            <a:r>
              <a:rPr lang="es-ES" dirty="0"/>
              <a:t>, 2015) </a:t>
            </a:r>
            <a:r>
              <a:rPr lang="es-ES" dirty="0" err="1"/>
              <a:t>Looper</a:t>
            </a:r>
            <a:r>
              <a:rPr lang="es-ES" dirty="0"/>
              <a:t>, J. </a:t>
            </a:r>
            <a:r>
              <a:rPr lang="es-ES" i="1" dirty="0" err="1"/>
              <a:t>What </a:t>
            </a:r>
            <a:r>
              <a:rPr lang="es-ES" i="1" dirty="0" err="1"/>
              <a:t>is </a:t>
            </a:r>
            <a:r>
              <a:rPr lang="es-ES" i="1" dirty="0"/>
              <a:t>a </a:t>
            </a:r>
            <a:r>
              <a:rPr lang="es-ES" i="1" dirty="0" err="1"/>
              <a:t>WebView</a:t>
            </a:r>
            <a:r>
              <a:rPr lang="es-ES" i="1" dirty="0"/>
              <a:t>? </a:t>
            </a:r>
            <a:r>
              <a:rPr lang="es-ES" dirty="0"/>
              <a:t>https://developer.telerik.com/featured/what-is-a-webview/ </a:t>
            </a:r>
          </a:p>
          <a:p>
            <a:r>
              <a:rPr lang="es-ES" dirty="0" smtClean="0"/>
              <a:t>(</a:t>
            </a:r>
            <a:r>
              <a:rPr lang="es-ES" dirty="0"/>
              <a:t>OMG, 2003) MDA </a:t>
            </a:r>
            <a:r>
              <a:rPr lang="es-ES" dirty="0" err="1"/>
              <a:t>Guide </a:t>
            </a:r>
            <a:r>
              <a:rPr lang="es-ES" dirty="0"/>
              <a:t>version 1.0.1 </a:t>
            </a:r>
            <a:r>
              <a:rPr lang="es-ES" dirty="0">
                <a:hlinkClick r:id="rId4"/>
              </a:rPr>
              <a:t>http://www.omg.org/news/meetings/workshops/UML_2003_Manual/00-2_MDA_Guide_v1.0.1.pdf </a:t>
            </a:r>
          </a:p>
          <a:p>
            <a:r>
              <a:rPr lang="es-ES" dirty="0"/>
              <a:t>(Wiki, </a:t>
            </a:r>
            <a:r>
              <a:rPr lang="es-ES" dirty="0" smtClean="0"/>
              <a:t>2018) </a:t>
            </a:r>
            <a:r>
              <a:rPr lang="es-ES" dirty="0"/>
              <a:t>Wikipedia. Computing </a:t>
            </a:r>
            <a:r>
              <a:rPr lang="es-ES" dirty="0" err="1"/>
              <a:t>Platform. </a:t>
            </a:r>
            <a:r>
              <a:rPr lang="es-ES" dirty="0">
                <a:hlinkClick r:id="rId5"/>
              </a:rPr>
              <a:t>https://en.wikipedia.org/wiki/Computing_platform </a:t>
            </a:r>
          </a:p>
          <a:p>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4</a:t>
            </a:fld>
            <a:endParaRPr lang="es-ES"/>
          </a:p>
        </p:txBody>
      </p:sp>
    </p:spTree>
    <p:extLst>
      <p:ext uri="{BB962C8B-B14F-4D97-AF65-F5344CB8AC3E}">
        <p14:creationId xmlns:p14="http://schemas.microsoft.com/office/powerpoint/2010/main" val="3135806965"/>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51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Introduction </a:t>
            </a:r>
            <a:endParaRPr lang="es-ES" dirty="0"/>
          </a:p>
        </p:txBody>
      </p:sp>
      <p:sp>
        <p:nvSpPr>
          <p:cNvPr id="3" name="Marcador de contenido 2"/>
          <p:cNvSpPr>
            <a:spLocks noGrp="1"/>
          </p:cNvSpPr>
          <p:nvPr>
            <p:ph idx="1"/>
          </p:nvPr>
        </p:nvSpPr>
        <p:spPr/>
        <p:txBody>
          <a:bodyPr/>
          <a:lstStyle/>
          <a:p>
            <a:r>
              <a:rPr lang="es-ES" dirty="0" smtClean="0"/>
              <a:t>In this topic we will analyze the concept of </a:t>
            </a:r>
            <a:r>
              <a:rPr lang="es-ES" i="1" dirty="0" smtClean="0"/>
              <a:t>platform </a:t>
            </a:r>
            <a:r>
              <a:rPr lang="es-ES" dirty="0" smtClean="0"/>
              <a:t>and we will see some examples of development in Apache </a:t>
            </a:r>
            <a:r>
              <a:rPr lang="es-ES" dirty="0" err="1" smtClean="0"/>
              <a:t>Cordova. </a:t>
            </a:r>
            <a:r>
              <a:rPr lang="es-ES" dirty="0" smtClean="0"/>
              <a:t/>
            </a:r>
            <a:endParaRPr lang="es-ES" dirty="0" smtClean="0"/>
          </a:p>
          <a:p>
            <a:r>
              <a:rPr lang="es-ES" dirty="0" smtClean="0"/>
              <a:t>The objectives of the topic are:</a:t>
            </a:r>
          </a:p>
          <a:p>
            <a:pPr lvl="1"/>
            <a:r>
              <a:rPr lang="es-ES" dirty="0" smtClean="0"/>
              <a:t>Familiarization with the platform concept</a:t>
            </a:r>
          </a:p>
          <a:p>
            <a:pPr lvl="1"/>
            <a:r>
              <a:rPr lang="es-ES" dirty="0" smtClean="0"/>
              <a:t>To know the basic concepts of model-driven architecture.</a:t>
            </a:r>
          </a:p>
          <a:p>
            <a:pPr lvl="1"/>
            <a:r>
              <a:rPr lang="es-ES" dirty="0" smtClean="0"/>
              <a:t>See how Apache </a:t>
            </a:r>
            <a:r>
              <a:rPr lang="es-ES" dirty="0" err="1" smtClean="0"/>
              <a:t>Cordova </a:t>
            </a:r>
            <a:r>
              <a:rPr lang="es-ES" dirty="0" smtClean="0"/>
              <a:t>is able to do cross-platform development.</a:t>
            </a:r>
          </a:p>
          <a:p>
            <a:r>
              <a:rPr lang="es-ES" dirty="0" smtClean="0"/>
              <a:t>The practice of this topic will provide an Apache </a:t>
            </a:r>
            <a:r>
              <a:rPr lang="es-ES" dirty="0" err="1" smtClean="0"/>
              <a:t>Cordova </a:t>
            </a:r>
            <a:r>
              <a:rPr lang="es-ES" dirty="0" smtClean="0"/>
              <a:t>code to be </a:t>
            </a:r>
            <a:r>
              <a:rPr lang="es-ES" dirty="0" smtClean="0"/>
              <a:t>modified. </a:t>
            </a:r>
            <a:r>
              <a:rPr lang="es-ES" dirty="0" smtClean="0"/>
              <a:t/>
            </a:r>
            <a:endParaRPr lang="es-ES" dirty="0"/>
          </a:p>
        </p:txBody>
      </p:sp>
      <p:sp>
        <p:nvSpPr>
          <p:cNvPr id="4" name="Marcador de pie de página 3"/>
          <p:cNvSpPr>
            <a:spLocks noGrp="1"/>
          </p:cNvSpPr>
          <p:nvPr>
            <p:ph type="ftr" sz="quarter" idx="11"/>
          </p:nvPr>
        </p:nvSpPr>
        <p:spPr/>
        <p:txBody>
          <a:bodyPr/>
          <a:lstStyle/>
          <a:p>
            <a:r>
              <a:rPr lang="es-ES" dirty="0" smtClean="0"/>
              <a:t>Intelligent Infrastructure Design for </a:t>
            </a:r>
            <a:r>
              <a:rPr lang="es-ES" dirty="0" err="1" smtClean="0"/>
              <a:t>IoT </a:t>
            </a:r>
            <a:r>
              <a:rPr lang="es-ES" dirty="0" smtClean="0"/>
              <a:t>- </a:t>
            </a:r>
            <a:r>
              <a:rPr lang="es-ES" dirty="0" err="1" smtClean="0"/>
              <a:t>MiOT </a:t>
            </a:r>
            <a:r>
              <a:rPr lang="es-ES" dirty="0" smtClean="0"/>
              <a:t>UCM</a:t>
            </a:r>
          </a:p>
          <a:p>
            <a:r>
              <a:rPr lang="es-ES" dirty="0"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5</a:t>
            </a:fld>
            <a:endParaRPr lang="es-ES"/>
          </a:p>
        </p:txBody>
      </p:sp>
    </p:spTree>
    <p:extLst>
      <p:ext uri="{BB962C8B-B14F-4D97-AF65-F5344CB8AC3E}">
        <p14:creationId xmlns:p14="http://schemas.microsoft.com/office/powerpoint/2010/main" val="104357738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6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What is a platform? </a:t>
            </a:r>
            <a:endParaRPr lang="es-ES" dirty="0"/>
          </a:p>
        </p:txBody>
      </p:sp>
      <p:sp>
        <p:nvSpPr>
          <p:cNvPr id="3" name="Marcador de contenido 2"/>
          <p:cNvSpPr>
            <a:spLocks noGrp="1"/>
          </p:cNvSpPr>
          <p:nvPr>
            <p:ph idx="1"/>
          </p:nvPr>
        </p:nvSpPr>
        <p:spPr/>
        <p:txBody>
          <a:bodyPr/>
          <a:lstStyle/>
          <a:p>
            <a:r>
              <a:rPr lang="es-ES" dirty="0" smtClean="0"/>
              <a:t>The first definition of platform that comes to mind is the one provided by the MDA-Guide </a:t>
            </a:r>
            <a:r>
              <a:rPr lang="es-ES" dirty="0" smtClean="0"/>
              <a:t>(OMG, 2003):</a:t>
            </a:r>
            <a:br>
              <a:rPr lang="es-ES" dirty="0" smtClean="0"/>
            </a:br>
            <a:r>
              <a:rPr lang="es-ES" i="1" dirty="0" smtClean="0"/>
              <a:t>A platform is a set of subsystems and technologies that provide a coherent set of functionality through defined interfaces and patterns of use, which any application supported by the platform can use without concern for the details of how the functionality provided by the platform is implemented</a:t>
            </a:r>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6</a:t>
            </a:fld>
            <a:endParaRPr lang="es-ES"/>
          </a:p>
        </p:txBody>
      </p:sp>
    </p:spTree>
    <p:extLst>
      <p:ext uri="{BB962C8B-B14F-4D97-AF65-F5344CB8AC3E}">
        <p14:creationId xmlns:p14="http://schemas.microsoft.com/office/powerpoint/2010/main" val="410692183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73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What is a platform? </a:t>
            </a:r>
            <a:endParaRPr lang="es-ES" dirty="0"/>
          </a:p>
        </p:txBody>
      </p:sp>
      <p:sp>
        <p:nvSpPr>
          <p:cNvPr id="3" name="Marcador de contenido 2"/>
          <p:cNvSpPr>
            <a:spLocks noGrp="1"/>
          </p:cNvSpPr>
          <p:nvPr>
            <p:ph idx="1"/>
          </p:nvPr>
        </p:nvSpPr>
        <p:spPr/>
        <p:txBody>
          <a:bodyPr>
            <a:normAutofit lnSpcReduction="10000"/>
          </a:bodyPr>
          <a:lstStyle/>
          <a:p>
            <a:r>
              <a:rPr lang="es-ES" dirty="0" smtClean="0"/>
              <a:t>The guide itself gives examples of platform types:</a:t>
            </a:r>
          </a:p>
          <a:p>
            <a:pPr lvl="1"/>
            <a:r>
              <a:rPr lang="es-ES" dirty="0" smtClean="0"/>
              <a:t>Generic</a:t>
            </a:r>
          </a:p>
          <a:p>
            <a:pPr lvl="2"/>
            <a:r>
              <a:rPr lang="es-ES" dirty="0" smtClean="0"/>
              <a:t>Object-oriented</a:t>
            </a:r>
          </a:p>
          <a:p>
            <a:pPr lvl="2"/>
            <a:r>
              <a:rPr lang="es-ES" dirty="0" smtClean="0"/>
              <a:t>By batches</a:t>
            </a:r>
          </a:p>
          <a:p>
            <a:pPr lvl="2"/>
            <a:r>
              <a:rPr lang="es-ES" dirty="0" smtClean="0"/>
              <a:t>Data flows</a:t>
            </a:r>
          </a:p>
          <a:p>
            <a:pPr lvl="1"/>
            <a:r>
              <a:rPr lang="es-ES" dirty="0" smtClean="0"/>
              <a:t>Technology specific:</a:t>
            </a:r>
          </a:p>
          <a:p>
            <a:pPr lvl="2"/>
            <a:r>
              <a:rPr lang="es-ES" dirty="0" smtClean="0"/>
              <a:t>CORBA</a:t>
            </a:r>
          </a:p>
          <a:p>
            <a:pPr lvl="2"/>
            <a:r>
              <a:rPr lang="es-ES" dirty="0" smtClean="0"/>
              <a:t>J2EE</a:t>
            </a:r>
          </a:p>
          <a:p>
            <a:pPr lvl="1"/>
            <a:r>
              <a:rPr lang="es-ES" dirty="0" smtClean="0"/>
              <a:t>Vendor specific</a:t>
            </a:r>
          </a:p>
          <a:p>
            <a:pPr lvl="2"/>
            <a:r>
              <a:rPr lang="es-ES" dirty="0" smtClean="0"/>
              <a:t>CORBA: Micro </a:t>
            </a:r>
            <a:r>
              <a:rPr lang="es-ES" dirty="0" err="1" smtClean="0"/>
              <a:t>Focus </a:t>
            </a:r>
            <a:r>
              <a:rPr lang="es-ES" dirty="0" err="1" smtClean="0"/>
              <a:t>Orbix </a:t>
            </a:r>
            <a:r>
              <a:rPr lang="es-ES" dirty="0" smtClean="0"/>
              <a:t/>
            </a:r>
            <a:endParaRPr lang="es-ES" dirty="0"/>
          </a:p>
          <a:p>
            <a:pPr lvl="2"/>
            <a:r>
              <a:rPr lang="es-ES" dirty="0" smtClean="0"/>
              <a:t>J2EE: IBM </a:t>
            </a:r>
            <a:r>
              <a:rPr lang="es-ES" dirty="0" err="1" smtClean="0"/>
              <a:t>WepSphere</a:t>
            </a:r>
            <a:r>
              <a:rPr lang="es-ES" dirty="0" smtClean="0"/>
              <a:t>, Oracle </a:t>
            </a:r>
            <a:r>
              <a:rPr lang="es-ES" dirty="0" err="1" smtClean="0"/>
              <a:t>WebLogic </a:t>
            </a:r>
            <a:r>
              <a:rPr lang="es-ES" dirty="0" smtClean="0"/>
              <a:t/>
            </a:r>
            <a:endParaRPr lang="es-ES" dirty="0" smtClean="0"/>
          </a:p>
          <a:p>
            <a:pPr lvl="2"/>
            <a:r>
              <a:rPr lang="es-ES" dirty="0" smtClean="0"/>
              <a:t>Microsoft .NET</a:t>
            </a:r>
          </a:p>
          <a:p>
            <a:pPr lvl="2"/>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7</a:t>
            </a:fld>
            <a:endParaRPr lang="es-ES"/>
          </a:p>
        </p:txBody>
      </p:sp>
    </p:spTree>
    <p:extLst>
      <p:ext uri="{BB962C8B-B14F-4D97-AF65-F5344CB8AC3E}">
        <p14:creationId xmlns:p14="http://schemas.microsoft.com/office/powerpoint/2010/main" val="286334214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82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What is a platform? </a:t>
            </a:r>
            <a:endParaRPr lang="es-ES" dirty="0"/>
          </a:p>
        </p:txBody>
      </p:sp>
      <p:sp>
        <p:nvSpPr>
          <p:cNvPr id="3" name="Marcador de contenido 2"/>
          <p:cNvSpPr>
            <a:spLocks noGrp="1"/>
          </p:cNvSpPr>
          <p:nvPr>
            <p:ph idx="1"/>
          </p:nvPr>
        </p:nvSpPr>
        <p:spPr>
          <a:xfrm>
            <a:off x="838200" y="1825625"/>
            <a:ext cx="10871200" cy="4769908"/>
          </a:xfrm>
        </p:spPr>
        <p:txBody>
          <a:bodyPr>
            <a:normAutofit/>
          </a:bodyPr>
          <a:lstStyle/>
          <a:p>
            <a:r>
              <a:rPr lang="es-ES" dirty="0" smtClean="0"/>
              <a:t>This concept is a bit lofty, and we will return to it later.</a:t>
            </a:r>
          </a:p>
          <a:p>
            <a:r>
              <a:rPr lang="es-ES" dirty="0" smtClean="0"/>
              <a:t>Perhaps the Wikipedia concept is closer to what is currently handled (Wiki, </a:t>
            </a:r>
            <a:r>
              <a:rPr lang="es-ES" dirty="0" smtClean="0"/>
              <a:t>2018): </a:t>
            </a:r>
            <a:r>
              <a:rPr lang="es-ES" dirty="0" smtClean="0"/>
              <a:t/>
            </a:r>
            <a:r>
              <a:rPr lang="es-ES" dirty="0" smtClean="0"/>
              <a:t/>
            </a:r>
            <a:br>
              <a:rPr lang="es-ES" dirty="0" smtClean="0"/>
            </a:br>
            <a:r>
              <a:rPr lang="es-ES" i="1" dirty="0" smtClean="0"/>
              <a:t>A computing platform is the environment in which a piece of software runs.</a:t>
            </a:r>
            <a:br>
              <a:rPr lang="es-ES" i="1" dirty="0" smtClean="0"/>
            </a:br>
            <a:r>
              <a:rPr lang="es-ES" i="1" dirty="0" smtClean="0"/>
              <a:t>It can be the hardware, or the operating system, or even a web browser or other underlying software, as long as the program code runs on it.</a:t>
            </a:r>
            <a:br>
              <a:rPr lang="es-ES" i="1" dirty="0" smtClean="0"/>
            </a:br>
            <a:r>
              <a:rPr lang="es-ES" i="1" dirty="0" smtClean="0"/>
              <a:t>A platform has different levels of abstraction: (i) computer architecture; (ii) operating system; (iii) execution libraries. </a:t>
            </a:r>
            <a:endParaRPr lang="es-ES" i="1"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8</a:t>
            </a:fld>
            <a:endParaRPr lang="es-ES"/>
          </a:p>
        </p:txBody>
      </p:sp>
    </p:spTree>
    <p:extLst>
      <p:ext uri="{BB962C8B-B14F-4D97-AF65-F5344CB8AC3E}">
        <p14:creationId xmlns:p14="http://schemas.microsoft.com/office/powerpoint/2010/main" val="2874006742"/>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92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What is a platform? </a:t>
            </a:r>
            <a:endParaRPr lang="es-ES" dirty="0"/>
          </a:p>
        </p:txBody>
      </p:sp>
      <p:sp>
        <p:nvSpPr>
          <p:cNvPr id="3" name="Marcador de contenido 2"/>
          <p:cNvSpPr>
            <a:spLocks noGrp="1"/>
          </p:cNvSpPr>
          <p:nvPr>
            <p:ph idx="1"/>
          </p:nvPr>
        </p:nvSpPr>
        <p:spPr/>
        <p:txBody>
          <a:bodyPr/>
          <a:lstStyle/>
          <a:p>
            <a:r>
              <a:rPr lang="es-ES" dirty="0" smtClean="0"/>
              <a:t>With such a generic definition, Wikipedia considers almost anything a platform:</a:t>
            </a:r>
          </a:p>
          <a:p>
            <a:pPr lvl="1"/>
            <a:r>
              <a:rPr lang="es-ES" dirty="0" smtClean="0"/>
              <a:t>Hardware, as in the case of embedded systems</a:t>
            </a:r>
          </a:p>
          <a:p>
            <a:pPr lvl="1"/>
            <a:r>
              <a:rPr lang="es-ES" dirty="0" smtClean="0"/>
              <a:t>Browser</a:t>
            </a:r>
          </a:p>
          <a:p>
            <a:pPr lvl="1"/>
            <a:r>
              <a:rPr lang="es-ES" dirty="0" smtClean="0"/>
              <a:t>a scripting language application (such as a spreadsheet)</a:t>
            </a:r>
          </a:p>
          <a:p>
            <a:pPr lvl="1"/>
            <a:r>
              <a:rPr lang="es-ES" dirty="0" smtClean="0"/>
              <a:t>Software frameworks, such as J2EE</a:t>
            </a:r>
          </a:p>
          <a:p>
            <a:pPr lvl="1"/>
            <a:r>
              <a:rPr lang="es-ES" i="1" dirty="0" err="1" smtClean="0"/>
              <a:t>Cloud </a:t>
            </a:r>
            <a:r>
              <a:rPr lang="es-ES" i="1" dirty="0" err="1" smtClean="0"/>
              <a:t>computing </a:t>
            </a:r>
            <a:r>
              <a:rPr lang="es-ES" dirty="0" smtClean="0"/>
              <a:t>and </a:t>
            </a:r>
            <a:r>
              <a:rPr lang="es-ES" i="1" dirty="0" err="1" smtClean="0"/>
              <a:t>Platform </a:t>
            </a:r>
            <a:r>
              <a:rPr lang="es-ES" i="1" dirty="0" smtClean="0"/>
              <a:t>as a Service </a:t>
            </a:r>
            <a:r>
              <a:rPr lang="es-ES" dirty="0" smtClean="0"/>
              <a:t>environments</a:t>
            </a:r>
          </a:p>
          <a:p>
            <a:pPr lvl="1"/>
            <a:r>
              <a:rPr lang="es-ES" dirty="0" smtClean="0"/>
              <a:t>Virtual machines, such as Java</a:t>
            </a:r>
          </a:p>
          <a:p>
            <a:pPr lvl="1"/>
            <a:r>
              <a:rPr lang="es-ES" dirty="0" err="1" smtClean="0"/>
              <a:t>Virtualized </a:t>
            </a:r>
            <a:r>
              <a:rPr lang="es-ES" dirty="0" smtClean="0"/>
              <a:t>versions </a:t>
            </a:r>
            <a:r>
              <a:rPr lang="es-ES" dirty="0" smtClean="0"/>
              <a:t>of complete systems </a:t>
            </a:r>
            <a:endParaRPr lang="es-ES" dirty="0"/>
          </a:p>
        </p:txBody>
      </p:sp>
      <p:sp>
        <p:nvSpPr>
          <p:cNvPr id="4" name="Marcador de pie de página 3"/>
          <p:cNvSpPr>
            <a:spLocks noGrp="1"/>
          </p:cNvSpPr>
          <p:nvPr>
            <p:ph type="ftr" sz="quarter" idx="11"/>
          </p:nvPr>
        </p:nvSpPr>
        <p:spPr/>
        <p:txBody>
          <a:bodyPr/>
          <a:lstStyle/>
          <a:p>
            <a:r>
              <a:rPr lang="es-ES" smtClean="0"/>
              <a:t>Intelligent Infrastructure Design for IoT - MiOT UCM</a:t>
            </a:r>
          </a:p>
          <a:p>
            <a:r>
              <a:rPr lang="es-ES" smtClean="0"/>
              <a:t>Antonio Navarro </a:t>
            </a:r>
            <a:endParaRPr lang="es-ES" dirty="0"/>
          </a:p>
        </p:txBody>
      </p:sp>
      <p:sp>
        <p:nvSpPr>
          <p:cNvPr id="5" name="Marcador de número de diapositiva 4"/>
          <p:cNvSpPr>
            <a:spLocks noGrp="1"/>
          </p:cNvSpPr>
          <p:nvPr>
            <p:ph type="sldNum" sz="quarter" idx="12"/>
          </p:nvPr>
        </p:nvSpPr>
        <p:spPr/>
        <p:txBody>
          <a:bodyPr/>
          <a:lstStyle/>
          <a:p>
            <a:fld id="{FEB6F586-23AC-4327-8300-9DDDD08D060C}" type="slidenum">
              <a:rPr lang="es-ES" smtClean="0"/>
              <a:t>9</a:t>
            </a:fld>
            <a:endParaRPr lang="es-ES"/>
          </a:p>
        </p:txBody>
      </p:sp>
    </p:spTree>
    <p:extLst>
      <p:ext uri="{BB962C8B-B14F-4D97-AF65-F5344CB8AC3E}">
        <p14:creationId xmlns:p14="http://schemas.microsoft.com/office/powerpoint/2010/main" val="377486436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721</ap:TotalTime>
  <ap:Words>2050</ap:Words>
  <ap:Application>Microsoft Office PowerPoint</ap:Application>
  <ap:PresentationFormat>Panorámica</ap:PresentationFormat>
  <ap:Paragraphs>297</ap:Paragraphs>
  <ap:Slides>36</ap:Slides>
  <ap:Notes>1</ap:Notes>
  <ap:HiddenSlides>0</ap:HiddenSlides>
  <ap:MMClips>0</ap:MMClips>
  <ap:ScaleCrop>false</ap:ScaleCrop>
  <ap:HeadingPairs>
    <vt:vector baseType="variant" size="6">
      <vt:variant>
        <vt:lpstr>Fuentes usadas</vt:lpstr>
      </vt:variant>
      <vt:variant>
        <vt:i4>4</vt:i4>
      </vt:variant>
      <vt:variant>
        <vt:lpstr>Tema</vt:lpstr>
      </vt:variant>
      <vt:variant>
        <vt:i4>1</vt:i4>
      </vt:variant>
      <vt:variant>
        <vt:lpstr>Títulos de diapositiva</vt:lpstr>
      </vt:variant>
      <vt:variant>
        <vt:i4>36</vt:i4>
      </vt:variant>
    </vt:vector>
  </ap:HeadingPairs>
  <ap:TitlesOfParts>
    <vt:vector baseType="lpstr" size="41">
      <vt:lpstr>Arial</vt:lpstr>
      <vt:lpstr>Calibri</vt:lpstr>
      <vt:lpstr>Calibri Light</vt:lpstr>
      <vt:lpstr>Courier New</vt:lpstr>
      <vt:lpstr>Tema de Office</vt:lpstr>
      <vt:lpstr>Programación Multiplataforma</vt:lpstr>
      <vt:lpstr>Índice</vt:lpstr>
      <vt:lpstr>Referencias</vt:lpstr>
      <vt:lpstr>Referencias</vt:lpstr>
      <vt:lpstr>Introducción</vt:lpstr>
      <vt:lpstr>¿Qué es una plataforma?</vt:lpstr>
      <vt:lpstr>¿Qué es una plataforma?</vt:lpstr>
      <vt:lpstr>¿Qué es una plataforma?</vt:lpstr>
      <vt:lpstr>¿Qué es una plataforma?</vt:lpstr>
      <vt:lpstr>¿Qué es una plataforma?</vt:lpstr>
      <vt:lpstr>Una aproximación basada en modelos</vt:lpstr>
      <vt:lpstr>Una aproximación basada en modelos</vt:lpstr>
      <vt:lpstr>Una aproximación basada en modelos</vt:lpstr>
      <vt:lpstr>Una aproximación basada en modelos</vt:lpstr>
      <vt:lpstr>Presentación de PowerPoint</vt:lpstr>
      <vt:lpstr>Presentación de PowerPoint</vt:lpstr>
      <vt:lpstr>Presentación de PowerPoint</vt:lpstr>
      <vt:lpstr>Presentación de PowerPoint</vt:lpstr>
      <vt:lpstr>Herramientas desarrollo multiplataforma</vt:lpstr>
      <vt:lpstr>Herramientas desarrollo multiplataforma</vt:lpstr>
      <vt:lpstr>Herramientas desarrollo multiplataforma</vt:lpstr>
      <vt:lpstr>Herramientas desarrollo multiplataforma</vt:lpstr>
      <vt:lpstr>Herramientas desarrollo multiplataforma</vt:lpstr>
      <vt:lpstr>Apache Cordova</vt:lpstr>
      <vt:lpstr>Apache Cordova</vt:lpstr>
      <vt:lpstr>Apache Cordova</vt:lpstr>
      <vt:lpstr>Apache Cordova</vt:lpstr>
      <vt:lpstr>Presentación de PowerPoint</vt:lpstr>
      <vt:lpstr>Apache Cordova</vt:lpstr>
      <vt:lpstr>Apache Cordova</vt:lpstr>
      <vt:lpstr>Apache Cordova</vt:lpstr>
      <vt:lpstr>Apache Cordova</vt:lpstr>
      <vt:lpstr>Apache Cordova</vt:lpstr>
      <vt:lpstr>Apache Cordova </vt:lpstr>
      <vt:lpstr>Conclusiones</vt:lpstr>
      <vt:lpstr>Programación Multiplataforma</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Multiplataforma</dc:title>
  <dc:creator>anavarro</dc:creator>
  <cp:lastModifiedBy>HP</cp:lastModifiedBy>
  <cp:revision>68</cp:revision>
  <cp:lastPrinted>2017-09-26T08:43:04Z</cp:lastPrinted>
  <dcterms:created xsi:type="dcterms:W3CDTF">2017-09-19T15:53:25Z</dcterms:created>
  <dcterms:modified xsi:type="dcterms:W3CDTF">2018-09-17T15:23:06Z</dcterms:modified>
</cp:coreProperties>
</file>